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342" r:id="rId2"/>
    <p:sldId id="29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6" r:id="rId29"/>
    <p:sldId id="327" r:id="rId30"/>
    <p:sldId id="324" r:id="rId31"/>
    <p:sldId id="325"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32">
          <p15:clr>
            <a:srgbClr val="A4A3A4"/>
          </p15:clr>
        </p15:guide>
        <p15:guide id="2" pos="28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3"/>
    <a:srgbClr val="0D29B3"/>
    <a:srgbClr val="89B8CF"/>
    <a:srgbClr val="256ABD"/>
    <a:srgbClr val="B10B2D"/>
    <a:srgbClr val="E7E6DD"/>
    <a:srgbClr val="4B7520"/>
    <a:srgbClr val="B9D3C2"/>
    <a:srgbClr val="6EBC94"/>
    <a:srgbClr val="007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10" autoAdjust="0"/>
    <p:restoredTop sz="73633" autoAdjust="0"/>
  </p:normalViewPr>
  <p:slideViewPr>
    <p:cSldViewPr>
      <p:cViewPr varScale="1">
        <p:scale>
          <a:sx n="53" d="100"/>
          <a:sy n="53" d="100"/>
        </p:scale>
        <p:origin x="1230" y="66"/>
      </p:cViewPr>
      <p:guideLst>
        <p:guide orient="horz" pos="432"/>
        <p:guide pos="288"/>
      </p:guideLst>
    </p:cSldViewPr>
  </p:slideViewPr>
  <p:outlineViewPr>
    <p:cViewPr>
      <p:scale>
        <a:sx n="33" d="100"/>
        <a:sy n="33" d="100"/>
      </p:scale>
      <p:origin x="0" y="185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58A9BB3A-BCAC-4EC9-978D-B0F7BBA33729}" type="datetimeFigureOut">
              <a:rPr lang="en-US" smtClean="0"/>
              <a:t>7/10/2021</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092BC712-8560-4688-9A6D-0AD76F9D5667}" type="slidenum">
              <a:rPr lang="en-US" smtClean="0"/>
              <a:t>‹#›</a:t>
            </a:fld>
            <a:endParaRPr lang="en-US"/>
          </a:p>
        </p:txBody>
      </p:sp>
    </p:spTree>
    <p:extLst>
      <p:ext uri="{BB962C8B-B14F-4D97-AF65-F5344CB8AC3E}">
        <p14:creationId xmlns:p14="http://schemas.microsoft.com/office/powerpoint/2010/main" val="1609268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fontAlgn="auto">
              <a:spcBef>
                <a:spcPts val="0"/>
              </a:spcBef>
              <a:spcAft>
                <a:spcPts val="0"/>
              </a:spcAft>
              <a:defRPr sz="1200">
                <a:latin typeface="+mn-lt"/>
                <a:cs typeface="+mn-cs"/>
              </a:defRPr>
            </a:lvl1pPr>
          </a:lstStyle>
          <a:p>
            <a:pPr>
              <a:defRPr/>
            </a:pPr>
            <a:fld id="{4FB82966-E6E4-47C2-8832-A05F41FF2268}" type="datetimeFigureOut">
              <a:rPr lang="en-US"/>
              <a:pPr>
                <a:defRPr/>
              </a:pPr>
              <a:t>7/10/2021</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fontAlgn="auto">
              <a:spcBef>
                <a:spcPts val="0"/>
              </a:spcBef>
              <a:spcAft>
                <a:spcPts val="0"/>
              </a:spcAft>
              <a:defRPr sz="1200">
                <a:latin typeface="+mn-lt"/>
                <a:cs typeface="+mn-cs"/>
              </a:defRPr>
            </a:lvl1pPr>
          </a:lstStyle>
          <a:p>
            <a:pPr>
              <a:defRPr/>
            </a:pPr>
            <a:fld id="{180FDDB8-901D-4D46-A4E8-DCBCC8570ABF}" type="slidenum">
              <a:rPr lang="en-US"/>
              <a:pPr>
                <a:defRPr/>
              </a:pPr>
              <a:t>‹#›</a:t>
            </a:fld>
            <a:endParaRPr lang="en-US"/>
          </a:p>
        </p:txBody>
      </p:sp>
    </p:spTree>
    <p:extLst>
      <p:ext uri="{BB962C8B-B14F-4D97-AF65-F5344CB8AC3E}">
        <p14:creationId xmlns:p14="http://schemas.microsoft.com/office/powerpoint/2010/main" val="3346520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Measured in 2009 dollars, real GDP per</a:t>
            </a:r>
          </a:p>
          <a:p>
            <a:r>
              <a:rPr lang="en-US" sz="1200" b="0" i="0" u="none" strike="noStrike" kern="1200" baseline="0" dirty="0">
                <a:solidFill>
                  <a:schemeClr val="tx1"/>
                </a:solidFill>
                <a:latin typeface="+mn-lt"/>
                <a:ea typeface="+mn-ea"/>
                <a:cs typeface="+mn-cs"/>
              </a:rPr>
              <a:t>capita in the United States grew from about</a:t>
            </a:r>
          </a:p>
          <a:p>
            <a:r>
              <a:rPr lang="en-US" sz="1200" b="0" i="0" u="none" strike="noStrike" kern="1200" baseline="0" dirty="0">
                <a:solidFill>
                  <a:schemeClr val="tx1"/>
                </a:solidFill>
                <a:latin typeface="+mn-lt"/>
                <a:ea typeface="+mn-ea"/>
                <a:cs typeface="+mn-cs"/>
              </a:rPr>
              <a:t>$6,000 in 1900 to about $49,200 in 2012. An</a:t>
            </a:r>
          </a:p>
          <a:p>
            <a:r>
              <a:rPr lang="en-US" sz="1200" b="0" i="0" u="none" strike="noStrike" kern="1200" baseline="0" dirty="0">
                <a:solidFill>
                  <a:schemeClr val="tx1"/>
                </a:solidFill>
                <a:latin typeface="+mn-lt"/>
                <a:ea typeface="+mn-ea"/>
                <a:cs typeface="+mn-cs"/>
              </a:rPr>
              <a:t>average American in 2012 could buy more</a:t>
            </a:r>
          </a:p>
          <a:p>
            <a:r>
              <a:rPr lang="en-US" sz="1200" b="0" i="0" u="none" strike="noStrike" kern="1200" baseline="0" dirty="0">
                <a:solidFill>
                  <a:schemeClr val="tx1"/>
                </a:solidFill>
                <a:latin typeface="+mn-lt"/>
                <a:ea typeface="+mn-ea"/>
                <a:cs typeface="+mn-cs"/>
              </a:rPr>
              <a:t>than eight times as many goods and services</a:t>
            </a:r>
          </a:p>
          <a:p>
            <a:r>
              <a:rPr lang="en-US" sz="1200" b="0" i="0" u="none" strike="noStrike" kern="1200" baseline="0" dirty="0">
                <a:solidFill>
                  <a:schemeClr val="tx1"/>
                </a:solidFill>
                <a:latin typeface="+mn-lt"/>
                <a:ea typeface="+mn-ea"/>
                <a:cs typeface="+mn-cs"/>
              </a:rPr>
              <a:t>as an average American in 1900.</a:t>
            </a:r>
          </a:p>
          <a:p>
            <a:r>
              <a:rPr lang="en-US" sz="1200" b="1" i="0" u="none" strike="noStrike" kern="1200" baseline="0" dirty="0">
                <a:solidFill>
                  <a:schemeClr val="tx1"/>
                </a:solidFill>
                <a:latin typeface="+mn-lt"/>
                <a:ea typeface="+mn-ea"/>
                <a:cs typeface="+mn-cs"/>
              </a:rPr>
              <a:t>Sources: </a:t>
            </a:r>
            <a:r>
              <a:rPr lang="en-US" sz="1200" b="0" i="0" u="none" strike="noStrike" kern="1200" baseline="0" dirty="0">
                <a:solidFill>
                  <a:schemeClr val="tx1"/>
                </a:solidFill>
                <a:latin typeface="+mn-lt"/>
                <a:ea typeface="+mn-ea"/>
                <a:cs typeface="+mn-cs"/>
              </a:rPr>
              <a:t>Samuel H. Williamson, “What Was</a:t>
            </a:r>
          </a:p>
          <a:p>
            <a:r>
              <a:rPr lang="en-US" sz="1200" b="0" i="0" u="none" strike="noStrike" kern="1200" baseline="0" dirty="0">
                <a:solidFill>
                  <a:schemeClr val="tx1"/>
                </a:solidFill>
                <a:latin typeface="+mn-lt"/>
                <a:ea typeface="+mn-ea"/>
                <a:cs typeface="+mn-cs"/>
              </a:rPr>
              <a:t>the U.S. GDP Then?” </a:t>
            </a:r>
            <a:r>
              <a:rPr lang="en-US" sz="1200" b="0" i="0" u="none" strike="noStrike" kern="1200" baseline="0" dirty="0" err="1">
                <a:solidFill>
                  <a:schemeClr val="tx1"/>
                </a:solidFill>
                <a:latin typeface="+mn-lt"/>
                <a:ea typeface="+mn-ea"/>
                <a:cs typeface="+mn-cs"/>
              </a:rPr>
              <a:t>MeasuringWorth</a:t>
            </a:r>
            <a:r>
              <a:rPr lang="en-US" sz="1200" b="0" i="0" u="none" strike="noStrike" kern="1200" baseline="0" dirty="0">
                <a:solidFill>
                  <a:schemeClr val="tx1"/>
                </a:solidFill>
                <a:latin typeface="+mn-lt"/>
                <a:ea typeface="+mn-ea"/>
                <a:cs typeface="+mn-cs"/>
              </a:rPr>
              <a:t>, August</a:t>
            </a:r>
          </a:p>
          <a:p>
            <a:r>
              <a:rPr lang="en-US" sz="1200" b="0" i="0" u="none" strike="noStrike" kern="1200" baseline="0" dirty="0">
                <a:solidFill>
                  <a:schemeClr val="tx1"/>
                </a:solidFill>
                <a:latin typeface="+mn-lt"/>
                <a:ea typeface="+mn-ea"/>
                <a:cs typeface="+mn-cs"/>
              </a:rPr>
              <a:t>2013; and U.S. Bureau of Economic Analysis.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5</a:t>
            </a:fld>
            <a:endParaRPr lang="en-US"/>
          </a:p>
        </p:txBody>
      </p:sp>
    </p:spTree>
    <p:extLst>
      <p:ext uri="{BB962C8B-B14F-4D97-AF65-F5344CB8AC3E}">
        <p14:creationId xmlns:p14="http://schemas.microsoft.com/office/powerpoint/2010/main" val="1861168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Fluctuations in real GDP were greater before 1950 than they have been since 1950.</a:t>
            </a:r>
          </a:p>
          <a:p>
            <a:r>
              <a:rPr lang="en-US" sz="1200" b="1" i="0" u="none" strike="noStrike" kern="1200" baseline="0" dirty="0">
                <a:solidFill>
                  <a:schemeClr val="tx1"/>
                </a:solidFill>
                <a:latin typeface="+mn-lt"/>
                <a:ea typeface="+mn-ea"/>
                <a:cs typeface="+mn-cs"/>
              </a:rPr>
              <a:t>Sources: </a:t>
            </a:r>
            <a:r>
              <a:rPr lang="en-US" sz="1200" b="0" i="0" u="none" strike="noStrike" kern="1200" baseline="0" dirty="0">
                <a:solidFill>
                  <a:schemeClr val="tx1"/>
                </a:solidFill>
                <a:latin typeface="+mn-lt"/>
                <a:ea typeface="+mn-ea"/>
                <a:cs typeface="+mn-cs"/>
              </a:rPr>
              <a:t>Samuel H. Williamson, “What Was the U.S. GDP Then?” </a:t>
            </a:r>
            <a:r>
              <a:rPr lang="en-US" sz="1200" b="0" i="0" u="none" strike="noStrike" kern="1200" baseline="0" dirty="0" err="1">
                <a:solidFill>
                  <a:schemeClr val="tx1"/>
                </a:solidFill>
                <a:latin typeface="+mn-lt"/>
                <a:ea typeface="+mn-ea"/>
                <a:cs typeface="+mn-cs"/>
              </a:rPr>
              <a:t>MeasuringWorth</a:t>
            </a:r>
            <a:r>
              <a:rPr lang="en-US" sz="1200" b="0" i="0" u="none" strike="noStrike" kern="1200" baseline="0" dirty="0">
                <a:solidFill>
                  <a:schemeClr val="tx1"/>
                </a:solidFill>
                <a:latin typeface="+mn-lt"/>
                <a:ea typeface="+mn-ea"/>
                <a:cs typeface="+mn-cs"/>
              </a:rPr>
              <a:t>, August 2013; and U.S. </a:t>
            </a:r>
            <a:r>
              <a:rPr lang="en-US" sz="1200" b="0" i="0" u="none" strike="noStrike" kern="1200" baseline="0">
                <a:solidFill>
                  <a:schemeClr val="tx1"/>
                </a:solidFill>
                <a:latin typeface="+mn-lt"/>
                <a:ea typeface="+mn-ea"/>
                <a:cs typeface="+mn-cs"/>
              </a:rPr>
              <a:t>Bureau of Economic Analysis.</a:t>
            </a:r>
            <a:endParaRPr lang="en-US"/>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40</a:t>
            </a:fld>
            <a:endParaRPr lang="en-US"/>
          </a:p>
        </p:txBody>
      </p:sp>
    </p:spTree>
    <p:extLst>
      <p:ext uri="{BB962C8B-B14F-4D97-AF65-F5344CB8AC3E}">
        <p14:creationId xmlns:p14="http://schemas.microsoft.com/office/powerpoint/2010/main" val="3176435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Potential GDP increases every year as the labor force and the capital stock grow and technological change occurs. The red line represents potential GDP, and the blue line</a:t>
            </a:r>
          </a:p>
          <a:p>
            <a:r>
              <a:rPr lang="en-US" sz="1200" b="0" i="0" u="none" strike="noStrike" kern="1200" baseline="0" dirty="0">
                <a:solidFill>
                  <a:schemeClr val="tx1"/>
                </a:solidFill>
                <a:latin typeface="+mn-lt"/>
                <a:ea typeface="+mn-ea"/>
                <a:cs typeface="+mn-cs"/>
              </a:rPr>
              <a:t>represents actual real GDP. During the three recessions since 1989, actual real GDP has been less than potential GDP.</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Federal Reserve Bank of St. Louis.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14</a:t>
            </a:fld>
            <a:endParaRPr lang="en-US"/>
          </a:p>
        </p:txBody>
      </p:sp>
    </p:spTree>
    <p:extLst>
      <p:ext uri="{BB962C8B-B14F-4D97-AF65-F5344CB8AC3E}">
        <p14:creationId xmlns:p14="http://schemas.microsoft.com/office/powerpoint/2010/main" val="1571817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demand for loanable funds is determined</a:t>
            </a:r>
          </a:p>
          <a:p>
            <a:r>
              <a:rPr lang="en-US" sz="1200" b="0" i="0" u="none" strike="noStrike" kern="1200" baseline="0" dirty="0">
                <a:solidFill>
                  <a:schemeClr val="tx1"/>
                </a:solidFill>
                <a:latin typeface="+mn-lt"/>
                <a:ea typeface="+mn-ea"/>
                <a:cs typeface="+mn-cs"/>
              </a:rPr>
              <a:t>by the willingness of firms to borrow</a:t>
            </a:r>
          </a:p>
          <a:p>
            <a:r>
              <a:rPr lang="en-US" sz="1200" b="0" i="0" u="none" strike="noStrike" kern="1200" baseline="0" dirty="0">
                <a:solidFill>
                  <a:schemeClr val="tx1"/>
                </a:solidFill>
                <a:latin typeface="+mn-lt"/>
                <a:ea typeface="+mn-ea"/>
                <a:cs typeface="+mn-cs"/>
              </a:rPr>
              <a:t>money to engage in new investment projects.</a:t>
            </a:r>
          </a:p>
          <a:p>
            <a:r>
              <a:rPr lang="en-US" sz="1200" b="0" i="0" u="none" strike="noStrike" kern="1200" baseline="0" dirty="0">
                <a:solidFill>
                  <a:schemeClr val="tx1"/>
                </a:solidFill>
                <a:latin typeface="+mn-lt"/>
                <a:ea typeface="+mn-ea"/>
                <a:cs typeface="+mn-cs"/>
              </a:rPr>
              <a:t>The supply of loanable funds is determined</a:t>
            </a:r>
          </a:p>
          <a:p>
            <a:r>
              <a:rPr lang="en-US" sz="1200" b="0" i="0" u="none" strike="noStrike" kern="1200" baseline="0" dirty="0">
                <a:solidFill>
                  <a:schemeClr val="tx1"/>
                </a:solidFill>
                <a:latin typeface="+mn-lt"/>
                <a:ea typeface="+mn-ea"/>
                <a:cs typeface="+mn-cs"/>
              </a:rPr>
              <a:t>by the willingness of households to save and</a:t>
            </a:r>
          </a:p>
          <a:p>
            <a:r>
              <a:rPr lang="en-US" sz="1200" b="0" i="0" u="none" strike="noStrike" kern="1200" baseline="0" dirty="0">
                <a:solidFill>
                  <a:schemeClr val="tx1"/>
                </a:solidFill>
                <a:latin typeface="+mn-lt"/>
                <a:ea typeface="+mn-ea"/>
                <a:cs typeface="+mn-cs"/>
              </a:rPr>
              <a:t>by the extent of government saving or dissaving.</a:t>
            </a:r>
          </a:p>
          <a:p>
            <a:r>
              <a:rPr lang="en-US" sz="1200" b="0" i="0" u="none" strike="noStrike" kern="1200" baseline="0" dirty="0">
                <a:solidFill>
                  <a:schemeClr val="tx1"/>
                </a:solidFill>
                <a:latin typeface="+mn-lt"/>
                <a:ea typeface="+mn-ea"/>
                <a:cs typeface="+mn-cs"/>
              </a:rPr>
              <a:t>Equilibrium in the market for loanable</a:t>
            </a:r>
          </a:p>
          <a:p>
            <a:r>
              <a:rPr lang="en-US" sz="1200" b="0" i="0" u="none" strike="noStrike" kern="1200" baseline="0" dirty="0">
                <a:solidFill>
                  <a:schemeClr val="tx1"/>
                </a:solidFill>
                <a:latin typeface="+mn-lt"/>
                <a:ea typeface="+mn-ea"/>
                <a:cs typeface="+mn-cs"/>
              </a:rPr>
              <a:t>funds determines the real interest rate and</a:t>
            </a:r>
          </a:p>
          <a:p>
            <a:r>
              <a:rPr lang="en-US" sz="1200" b="0" i="0" u="none" strike="noStrike" kern="1200" baseline="0" dirty="0">
                <a:solidFill>
                  <a:schemeClr val="tx1"/>
                </a:solidFill>
                <a:latin typeface="+mn-lt"/>
                <a:ea typeface="+mn-ea"/>
                <a:cs typeface="+mn-cs"/>
              </a:rPr>
              <a:t>the quantity of loanable funds exchanged.</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24</a:t>
            </a:fld>
            <a:endParaRPr lang="en-US"/>
          </a:p>
        </p:txBody>
      </p:sp>
    </p:spTree>
    <p:extLst>
      <p:ext uri="{BB962C8B-B14F-4D97-AF65-F5344CB8AC3E}">
        <p14:creationId xmlns:p14="http://schemas.microsoft.com/office/powerpoint/2010/main" val="3092279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 increase in the demand for loanable</a:t>
            </a:r>
          </a:p>
          <a:p>
            <a:r>
              <a:rPr lang="en-US" sz="1200" b="0" i="0" u="none" strike="noStrike" kern="1200" baseline="0" dirty="0">
                <a:solidFill>
                  <a:schemeClr val="tx1"/>
                </a:solidFill>
                <a:latin typeface="+mn-lt"/>
                <a:ea typeface="+mn-ea"/>
                <a:cs typeface="+mn-cs"/>
              </a:rPr>
              <a:t>funds increases the equilibrium interest</a:t>
            </a:r>
          </a:p>
          <a:p>
            <a:r>
              <a:rPr lang="en-US" sz="1200" b="0" i="0" u="none" strike="noStrike" kern="1200" baseline="0" dirty="0">
                <a:solidFill>
                  <a:schemeClr val="tx1"/>
                </a:solidFill>
                <a:latin typeface="+mn-lt"/>
                <a:ea typeface="+mn-ea"/>
                <a:cs typeface="+mn-cs"/>
              </a:rPr>
              <a:t>rate from </a:t>
            </a:r>
            <a:r>
              <a:rPr lang="en-US" sz="1200" b="0" i="1" u="none" strike="noStrike" kern="1200" baseline="0" dirty="0">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1 to </a:t>
            </a:r>
            <a:r>
              <a:rPr lang="en-US" sz="1200" b="0" i="1" u="none" strike="noStrike" kern="1200" baseline="0" dirty="0">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2 and increases the equilibrium</a:t>
            </a:r>
          </a:p>
          <a:p>
            <a:r>
              <a:rPr lang="en-US" sz="1200" b="0" i="0" u="none" strike="noStrike" kern="1200" baseline="0" dirty="0">
                <a:solidFill>
                  <a:schemeClr val="tx1"/>
                </a:solidFill>
                <a:latin typeface="+mn-lt"/>
                <a:ea typeface="+mn-ea"/>
                <a:cs typeface="+mn-cs"/>
              </a:rPr>
              <a:t>quantity of loanable funds from </a:t>
            </a:r>
            <a:r>
              <a:rPr lang="en-US" sz="1200" b="0" i="1" u="none" strike="noStrike" kern="1200" baseline="0" dirty="0">
                <a:solidFill>
                  <a:schemeClr val="tx1"/>
                </a:solidFill>
                <a:latin typeface="+mn-lt"/>
                <a:ea typeface="+mn-ea"/>
                <a:cs typeface="+mn-cs"/>
              </a:rPr>
              <a:t>L</a:t>
            </a:r>
            <a:r>
              <a:rPr lang="en-US" sz="1200" b="0" i="0" u="none" strike="noStrike" kern="1200" baseline="0" dirty="0">
                <a:solidFill>
                  <a:schemeClr val="tx1"/>
                </a:solidFill>
                <a:latin typeface="+mn-lt"/>
                <a:ea typeface="+mn-ea"/>
                <a:cs typeface="+mn-cs"/>
              </a:rPr>
              <a:t>1 to</a:t>
            </a:r>
          </a:p>
          <a:p>
            <a:r>
              <a:rPr lang="en-US" sz="1200" b="0" i="1" u="none" strike="noStrike" kern="1200" baseline="0" dirty="0">
                <a:solidFill>
                  <a:schemeClr val="tx1"/>
                </a:solidFill>
                <a:latin typeface="+mn-lt"/>
                <a:ea typeface="+mn-ea"/>
                <a:cs typeface="+mn-cs"/>
              </a:rPr>
              <a:t>L</a:t>
            </a:r>
            <a:r>
              <a:rPr lang="en-US" sz="1200" b="0" i="0" u="none" strike="noStrike" kern="1200" baseline="0" dirty="0">
                <a:solidFill>
                  <a:schemeClr val="tx1"/>
                </a:solidFill>
                <a:latin typeface="+mn-lt"/>
                <a:ea typeface="+mn-ea"/>
                <a:cs typeface="+mn-cs"/>
              </a:rPr>
              <a:t>2. As a result, saving and investment both</a:t>
            </a:r>
          </a:p>
          <a:p>
            <a:r>
              <a:rPr lang="en-US" sz="1200" b="0" i="0" u="none" strike="noStrike" kern="1200" baseline="0" dirty="0">
                <a:solidFill>
                  <a:schemeClr val="tx1"/>
                </a:solidFill>
                <a:latin typeface="+mn-lt"/>
                <a:ea typeface="+mn-ea"/>
                <a:cs typeface="+mn-cs"/>
              </a:rPr>
              <a:t>increase.</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25</a:t>
            </a:fld>
            <a:endParaRPr lang="en-US"/>
          </a:p>
        </p:txBody>
      </p:sp>
    </p:spTree>
    <p:extLst>
      <p:ext uri="{BB962C8B-B14F-4D97-AF65-F5344CB8AC3E}">
        <p14:creationId xmlns:p14="http://schemas.microsoft.com/office/powerpoint/2010/main" val="553290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the government begins running a</a:t>
            </a:r>
          </a:p>
          <a:p>
            <a:r>
              <a:rPr lang="en-US" sz="1200" b="0" i="0" u="none" strike="noStrike" kern="1200" baseline="0" dirty="0">
                <a:solidFill>
                  <a:schemeClr val="tx1"/>
                </a:solidFill>
                <a:latin typeface="+mn-lt"/>
                <a:ea typeface="+mn-ea"/>
                <a:cs typeface="+mn-cs"/>
              </a:rPr>
              <a:t>budget deficit, the supply curve for loanable</a:t>
            </a:r>
          </a:p>
          <a:p>
            <a:r>
              <a:rPr lang="en-US" sz="1200" b="0" i="0" u="none" strike="noStrike" kern="1200" baseline="0" dirty="0">
                <a:solidFill>
                  <a:schemeClr val="tx1"/>
                </a:solidFill>
                <a:latin typeface="+mn-lt"/>
                <a:ea typeface="+mn-ea"/>
                <a:cs typeface="+mn-cs"/>
              </a:rPr>
              <a:t>funds shifts to the left. The equilibrium</a:t>
            </a:r>
          </a:p>
          <a:p>
            <a:r>
              <a:rPr lang="en-US" sz="1200" b="0" i="0" u="none" strike="noStrike" kern="1200" baseline="0" dirty="0">
                <a:solidFill>
                  <a:schemeClr val="tx1"/>
                </a:solidFill>
                <a:latin typeface="+mn-lt"/>
                <a:ea typeface="+mn-ea"/>
                <a:cs typeface="+mn-cs"/>
              </a:rPr>
              <a:t>interest rate increases from </a:t>
            </a:r>
            <a:r>
              <a:rPr lang="en-US" sz="1200" b="0" i="1" u="none" strike="noStrike" kern="1200" baseline="0" dirty="0">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1 to </a:t>
            </a:r>
            <a:r>
              <a:rPr lang="en-US" sz="1200" b="0" i="1" u="none" strike="noStrike" kern="1200" baseline="0" dirty="0">
                <a:solidFill>
                  <a:schemeClr val="tx1"/>
                </a:solidFill>
                <a:latin typeface="+mn-lt"/>
                <a:ea typeface="+mn-ea"/>
                <a:cs typeface="+mn-cs"/>
              </a:rPr>
              <a:t>i</a:t>
            </a:r>
            <a:r>
              <a:rPr lang="en-US" sz="1200" b="0" i="0" u="none" strike="noStrike" kern="1200" baseline="0" dirty="0">
                <a:solidFill>
                  <a:schemeClr val="tx1"/>
                </a:solidFill>
                <a:latin typeface="+mn-lt"/>
                <a:ea typeface="+mn-ea"/>
                <a:cs typeface="+mn-cs"/>
              </a:rPr>
              <a:t>2, and the</a:t>
            </a:r>
          </a:p>
          <a:p>
            <a:r>
              <a:rPr lang="en-US" sz="1200" b="0" i="0" u="none" strike="noStrike" kern="1200" baseline="0" dirty="0">
                <a:solidFill>
                  <a:schemeClr val="tx1"/>
                </a:solidFill>
                <a:latin typeface="+mn-lt"/>
                <a:ea typeface="+mn-ea"/>
                <a:cs typeface="+mn-cs"/>
              </a:rPr>
              <a:t>equilibrium quantity of loanable funds falls</a:t>
            </a:r>
          </a:p>
          <a:p>
            <a:r>
              <a:rPr lang="en-US" sz="1200" b="0" i="0" u="none" strike="noStrike" kern="1200" baseline="0" dirty="0">
                <a:solidFill>
                  <a:schemeClr val="tx1"/>
                </a:solidFill>
                <a:latin typeface="+mn-lt"/>
                <a:ea typeface="+mn-ea"/>
                <a:cs typeface="+mn-cs"/>
              </a:rPr>
              <a:t>from </a:t>
            </a:r>
            <a:r>
              <a:rPr lang="en-US" sz="1200" b="0" i="1" u="none" strike="noStrike" kern="1200" baseline="0" dirty="0">
                <a:solidFill>
                  <a:schemeClr val="tx1"/>
                </a:solidFill>
                <a:latin typeface="+mn-lt"/>
                <a:ea typeface="+mn-ea"/>
                <a:cs typeface="+mn-cs"/>
              </a:rPr>
              <a:t>L</a:t>
            </a:r>
            <a:r>
              <a:rPr lang="en-US" sz="1200" b="0" i="0" u="none" strike="noStrike" kern="1200" baseline="0" dirty="0">
                <a:solidFill>
                  <a:schemeClr val="tx1"/>
                </a:solidFill>
                <a:latin typeface="+mn-lt"/>
                <a:ea typeface="+mn-ea"/>
                <a:cs typeface="+mn-cs"/>
              </a:rPr>
              <a:t>1 to </a:t>
            </a:r>
            <a:r>
              <a:rPr lang="en-US" sz="1200" b="0" i="1" u="none" strike="noStrike" kern="1200" baseline="0" dirty="0">
                <a:solidFill>
                  <a:schemeClr val="tx1"/>
                </a:solidFill>
                <a:latin typeface="+mn-lt"/>
                <a:ea typeface="+mn-ea"/>
                <a:cs typeface="+mn-cs"/>
              </a:rPr>
              <a:t>L</a:t>
            </a:r>
            <a:r>
              <a:rPr lang="en-US" sz="1200" b="0" i="0" u="none" strike="noStrike" kern="1200" baseline="0" dirty="0">
                <a:solidFill>
                  <a:schemeClr val="tx1"/>
                </a:solidFill>
                <a:latin typeface="+mn-lt"/>
                <a:ea typeface="+mn-ea"/>
                <a:cs typeface="+mn-cs"/>
              </a:rPr>
              <a:t>2. As a result, saving and investment</a:t>
            </a:r>
          </a:p>
          <a:p>
            <a:r>
              <a:rPr lang="en-US" sz="1200" b="0" i="0" u="none" strike="noStrike" kern="1200" baseline="0" dirty="0">
                <a:solidFill>
                  <a:schemeClr val="tx1"/>
                </a:solidFill>
                <a:latin typeface="+mn-lt"/>
                <a:ea typeface="+mn-ea"/>
                <a:cs typeface="+mn-cs"/>
              </a:rPr>
              <a:t>both decline.</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26</a:t>
            </a:fld>
            <a:endParaRPr lang="en-US"/>
          </a:p>
        </p:txBody>
      </p:sp>
    </p:spTree>
    <p:extLst>
      <p:ext uri="{BB962C8B-B14F-4D97-AF65-F5344CB8AC3E}">
        <p14:creationId xmlns:p14="http://schemas.microsoft.com/office/powerpoint/2010/main" val="292519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Panel (a) shows an idealized business cycle, with real GDP increasing</a:t>
            </a:r>
          </a:p>
          <a:p>
            <a:r>
              <a:rPr lang="en-US" sz="1200" b="0" i="0" u="none" strike="noStrike" kern="1200" baseline="0" dirty="0">
                <a:solidFill>
                  <a:schemeClr val="tx1"/>
                </a:solidFill>
                <a:latin typeface="+mn-lt"/>
                <a:ea typeface="+mn-ea"/>
                <a:cs typeface="+mn-cs"/>
              </a:rPr>
              <a:t>smoothly in an expansion to a business cycle peak and then decreasing</a:t>
            </a:r>
          </a:p>
          <a:p>
            <a:r>
              <a:rPr lang="en-US" sz="1200" b="0" i="0" u="none" strike="noStrike" kern="1200" baseline="0" dirty="0">
                <a:solidFill>
                  <a:schemeClr val="tx1"/>
                </a:solidFill>
                <a:latin typeface="+mn-lt"/>
                <a:ea typeface="+mn-ea"/>
                <a:cs typeface="+mn-cs"/>
              </a:rPr>
              <a:t>smoothly in a recession to a business cycle trough, which is followed by</a:t>
            </a:r>
          </a:p>
          <a:p>
            <a:r>
              <a:rPr lang="en-US" sz="1200" b="0" i="0" u="none" strike="noStrike" kern="1200" baseline="0" dirty="0">
                <a:solidFill>
                  <a:schemeClr val="tx1"/>
                </a:solidFill>
                <a:latin typeface="+mn-lt"/>
                <a:ea typeface="+mn-ea"/>
                <a:cs typeface="+mn-cs"/>
              </a:rPr>
              <a:t>another expansion. The periods of expansion are shown in green, and the</a:t>
            </a:r>
          </a:p>
          <a:p>
            <a:r>
              <a:rPr lang="en-US" sz="1200" b="0" i="0" u="none" strike="noStrike" kern="1200" baseline="0" dirty="0">
                <a:solidFill>
                  <a:schemeClr val="tx1"/>
                </a:solidFill>
                <a:latin typeface="+mn-lt"/>
                <a:ea typeface="+mn-ea"/>
                <a:cs typeface="+mn-cs"/>
              </a:rPr>
              <a:t>period of recession is shown in red. Panel (b) shows the actual movements in</a:t>
            </a:r>
          </a:p>
          <a:p>
            <a:r>
              <a:rPr lang="en-US" sz="1200" b="0" i="0" u="none" strike="noStrike" kern="1200" baseline="0" dirty="0">
                <a:solidFill>
                  <a:schemeClr val="tx1"/>
                </a:solidFill>
                <a:latin typeface="+mn-lt"/>
                <a:ea typeface="+mn-ea"/>
                <a:cs typeface="+mn-cs"/>
              </a:rPr>
              <a:t>real GDP from 2006 to 2013. The recession that began following the business</a:t>
            </a:r>
          </a:p>
          <a:p>
            <a:r>
              <a:rPr lang="en-US" sz="1200" b="0" i="0" u="none" strike="noStrike" kern="1200" baseline="0" dirty="0">
                <a:solidFill>
                  <a:schemeClr val="tx1"/>
                </a:solidFill>
                <a:latin typeface="+mn-lt"/>
                <a:ea typeface="+mn-ea"/>
                <a:cs typeface="+mn-cs"/>
              </a:rPr>
              <a:t>cycle peak in December 2007 was the longest and the most severe since the</a:t>
            </a:r>
          </a:p>
          <a:p>
            <a:r>
              <a:rPr lang="en-US" sz="1200" b="0" i="0" u="none" strike="noStrike" kern="1200" baseline="0" dirty="0">
                <a:solidFill>
                  <a:schemeClr val="tx1"/>
                </a:solidFill>
                <a:latin typeface="+mn-lt"/>
                <a:ea typeface="+mn-ea"/>
                <a:cs typeface="+mn-cs"/>
              </a:rPr>
              <a:t>Great Depression of the 1930s.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31</a:t>
            </a:fld>
            <a:endParaRPr lang="en-US"/>
          </a:p>
        </p:txBody>
      </p:sp>
    </p:spTree>
    <p:extLst>
      <p:ext uri="{BB962C8B-B14F-4D97-AF65-F5344CB8AC3E}">
        <p14:creationId xmlns:p14="http://schemas.microsoft.com/office/powerpoint/2010/main" val="3316417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Panel (a) shows movements in real GDP for each quarter from the beginning</a:t>
            </a:r>
          </a:p>
          <a:p>
            <a:r>
              <a:rPr lang="en-US" sz="1200" b="0" i="0" u="none" strike="noStrike" kern="1200" baseline="0" dirty="0">
                <a:solidFill>
                  <a:schemeClr val="tx1"/>
                </a:solidFill>
                <a:latin typeface="+mn-lt"/>
                <a:ea typeface="+mn-ea"/>
                <a:cs typeface="+mn-cs"/>
              </a:rPr>
              <a:t>of 1998 through the beginning of 2013. Panel (b) shows movements in the real</a:t>
            </a:r>
          </a:p>
          <a:p>
            <a:r>
              <a:rPr lang="en-US" sz="1200" b="0" i="0" u="none" strike="noStrike" kern="1200" baseline="0" dirty="0">
                <a:solidFill>
                  <a:schemeClr val="tx1"/>
                </a:solidFill>
                <a:latin typeface="+mn-lt"/>
                <a:ea typeface="+mn-ea"/>
                <a:cs typeface="+mn-cs"/>
              </a:rPr>
              <a:t>value of manufacturers’ sales of household appliances for the same years. In panel</a:t>
            </a:r>
          </a:p>
          <a:p>
            <a:r>
              <a:rPr lang="en-US" sz="1200" b="0" i="0" u="none" strike="noStrike" kern="1200" baseline="0" dirty="0">
                <a:solidFill>
                  <a:schemeClr val="tx1"/>
                </a:solidFill>
                <a:latin typeface="+mn-lt"/>
                <a:ea typeface="+mn-ea"/>
                <a:cs typeface="+mn-cs"/>
              </a:rPr>
              <a:t>(b), the effects of the recessions on the sales of Whirlpool and other appliance</a:t>
            </a:r>
          </a:p>
          <a:p>
            <a:r>
              <a:rPr lang="en-US" sz="1200" b="0" i="0" u="none" strike="noStrike" kern="1200" baseline="0" dirty="0">
                <a:solidFill>
                  <a:schemeClr val="tx1"/>
                </a:solidFill>
                <a:latin typeface="+mn-lt"/>
                <a:ea typeface="+mn-ea"/>
                <a:cs typeface="+mn-cs"/>
              </a:rPr>
              <a:t>manufacturers are more dramatic than the effects on the economy as a whole.</a:t>
            </a:r>
          </a:p>
          <a:p>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Sales of household appliances are manufacturers’ shipments of household</a:t>
            </a:r>
          </a:p>
          <a:p>
            <a:r>
              <a:rPr lang="en-US" sz="1200" b="0" i="0" u="none" strike="noStrike" kern="1200" baseline="0" dirty="0">
                <a:solidFill>
                  <a:schemeClr val="tx1"/>
                </a:solidFill>
                <a:latin typeface="+mn-lt"/>
                <a:ea typeface="+mn-ea"/>
                <a:cs typeface="+mn-cs"/>
              </a:rPr>
              <a:t>appliances deflated by the BEA price index for furnishings and durable household</a:t>
            </a:r>
          </a:p>
          <a:p>
            <a:r>
              <a:rPr lang="en-US" sz="1200" b="0" i="0" u="none" strike="noStrike" kern="1200" baseline="0" dirty="0">
                <a:solidFill>
                  <a:schemeClr val="tx1"/>
                </a:solidFill>
                <a:latin typeface="+mn-lt"/>
                <a:ea typeface="+mn-ea"/>
                <a:cs typeface="+mn-cs"/>
              </a:rPr>
              <a:t>equipment.</a:t>
            </a:r>
          </a:p>
          <a:p>
            <a:r>
              <a:rPr lang="en-US" sz="1200" b="1" i="0" u="none" strike="noStrike" kern="1200" baseline="0" dirty="0">
                <a:solidFill>
                  <a:schemeClr val="tx1"/>
                </a:solidFill>
                <a:latin typeface="+mn-lt"/>
                <a:ea typeface="+mn-ea"/>
                <a:cs typeface="+mn-cs"/>
              </a:rPr>
              <a:t>Sources: </a:t>
            </a:r>
            <a:r>
              <a:rPr lang="en-US" sz="1200" b="0" i="0" u="none" strike="noStrike" kern="1200" baseline="0" dirty="0">
                <a:solidFill>
                  <a:schemeClr val="tx1"/>
                </a:solidFill>
                <a:latin typeface="+mn-lt"/>
                <a:ea typeface="+mn-ea"/>
                <a:cs typeface="+mn-cs"/>
              </a:rPr>
              <a:t>U.S. Bureau of Economic Analysis; and Federal Reserve Bank of</a:t>
            </a:r>
          </a:p>
          <a:p>
            <a:r>
              <a:rPr lang="en-US" sz="1200" b="0" i="0" u="none" strike="noStrike" kern="1200" baseline="0" dirty="0">
                <a:solidFill>
                  <a:schemeClr val="tx1"/>
                </a:solidFill>
                <a:latin typeface="+mn-lt"/>
                <a:ea typeface="+mn-ea"/>
                <a:cs typeface="+mn-cs"/>
              </a:rPr>
              <a:t>St. Louis.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36</a:t>
            </a:fld>
            <a:endParaRPr lang="en-US"/>
          </a:p>
        </p:txBody>
      </p:sp>
    </p:spTree>
    <p:extLst>
      <p:ext uri="{BB962C8B-B14F-4D97-AF65-F5344CB8AC3E}">
        <p14:creationId xmlns:p14="http://schemas.microsoft.com/office/powerpoint/2010/main" val="759620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Toward the end of a typical expansion, the inflation rate begins to rise. Recessions,</a:t>
            </a:r>
          </a:p>
          <a:p>
            <a:r>
              <a:rPr lang="en-US" sz="1200" b="0" i="0" u="none" strike="noStrike" kern="1200" baseline="0" dirty="0">
                <a:solidFill>
                  <a:schemeClr val="tx1"/>
                </a:solidFill>
                <a:latin typeface="+mn-lt"/>
                <a:ea typeface="+mn-ea"/>
                <a:cs typeface="+mn-cs"/>
              </a:rPr>
              <a:t>marked by the shaded vertical bars, cause the inflation rate to fall. By the end of</a:t>
            </a:r>
          </a:p>
          <a:p>
            <a:r>
              <a:rPr lang="en-US" sz="1200" b="0" i="0" u="none" strike="noStrike" kern="1200" baseline="0" dirty="0">
                <a:solidFill>
                  <a:schemeClr val="tx1"/>
                </a:solidFill>
                <a:latin typeface="+mn-lt"/>
                <a:ea typeface="+mn-ea"/>
                <a:cs typeface="+mn-cs"/>
              </a:rPr>
              <a:t>a recession, the inflation rate is significantly below what it had been at the beginning</a:t>
            </a:r>
          </a:p>
          <a:p>
            <a:r>
              <a:rPr lang="en-US" sz="1200" b="0" i="0" u="none" strike="noStrike" kern="1200" baseline="0" dirty="0">
                <a:solidFill>
                  <a:schemeClr val="tx1"/>
                </a:solidFill>
                <a:latin typeface="+mn-lt"/>
                <a:ea typeface="+mn-ea"/>
                <a:cs typeface="+mn-cs"/>
              </a:rPr>
              <a:t>of the recession.</a:t>
            </a:r>
          </a:p>
          <a:p>
            <a:r>
              <a:rPr lang="en-US" sz="1200" b="0" i="1" u="none" strike="noStrike" kern="1200" baseline="0" dirty="0">
                <a:solidFill>
                  <a:schemeClr val="tx1"/>
                </a:solidFill>
                <a:latin typeface="+mn-lt"/>
                <a:ea typeface="+mn-ea"/>
                <a:cs typeface="+mn-cs"/>
              </a:rPr>
              <a:t>Note: </a:t>
            </a:r>
            <a:r>
              <a:rPr lang="en-US" sz="1200" b="0" i="0" u="none" strike="noStrike" kern="1200" baseline="0" dirty="0">
                <a:solidFill>
                  <a:schemeClr val="tx1"/>
                </a:solidFill>
                <a:latin typeface="+mn-lt"/>
                <a:ea typeface="+mn-ea"/>
                <a:cs typeface="+mn-cs"/>
              </a:rPr>
              <a:t>The points on the figure represent the annual inflation rate measured by the</a:t>
            </a:r>
          </a:p>
          <a:p>
            <a:r>
              <a:rPr lang="en-US" sz="1200" b="0" i="0" u="none" strike="noStrike" kern="1200" baseline="0" dirty="0">
                <a:solidFill>
                  <a:schemeClr val="tx1"/>
                </a:solidFill>
                <a:latin typeface="+mn-lt"/>
                <a:ea typeface="+mn-ea"/>
                <a:cs typeface="+mn-cs"/>
              </a:rPr>
              <a:t>percentage change in the consumer price index from the same month during the</a:t>
            </a:r>
          </a:p>
          <a:p>
            <a:r>
              <a:rPr lang="en-US" sz="1200" b="0" i="0" u="none" strike="noStrike" kern="1200" baseline="0" dirty="0">
                <a:solidFill>
                  <a:schemeClr val="tx1"/>
                </a:solidFill>
                <a:latin typeface="+mn-lt"/>
                <a:ea typeface="+mn-ea"/>
                <a:cs typeface="+mn-cs"/>
              </a:rPr>
              <a:t>previous year.</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U.S. Bureau of Labor Statistics.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38</a:t>
            </a:fld>
            <a:endParaRPr lang="en-US"/>
          </a:p>
        </p:txBody>
      </p:sp>
    </p:spTree>
    <p:extLst>
      <p:ext uri="{BB962C8B-B14F-4D97-AF65-F5344CB8AC3E}">
        <p14:creationId xmlns:p14="http://schemas.microsoft.com/office/powerpoint/2010/main" val="2472610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Unemployment rises during recessions and falls during expansions. The reluctance of firms to hire new employees during the early stages of a recovery means that the</a:t>
            </a:r>
          </a:p>
          <a:p>
            <a:r>
              <a:rPr lang="en-US" sz="1200" b="0" i="0" u="none" strike="noStrike" kern="1200" baseline="0" dirty="0">
                <a:solidFill>
                  <a:schemeClr val="tx1"/>
                </a:solidFill>
                <a:latin typeface="+mn-lt"/>
                <a:ea typeface="+mn-ea"/>
                <a:cs typeface="+mn-cs"/>
              </a:rPr>
              <a:t>unemployment rate usually continues to rise even after the recession has ended.</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U.S. Bureau of Labor Statistics.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39</a:t>
            </a:fld>
            <a:endParaRPr lang="en-US"/>
          </a:p>
        </p:txBody>
      </p:sp>
    </p:spTree>
    <p:extLst>
      <p:ext uri="{BB962C8B-B14F-4D97-AF65-F5344CB8AC3E}">
        <p14:creationId xmlns:p14="http://schemas.microsoft.com/office/powerpoint/2010/main" val="25987894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12" name="Rectangle 11"/>
          <p:cNvSpPr/>
          <p:nvPr userDrawn="1"/>
        </p:nvSpPr>
        <p:spPr>
          <a:xfrm>
            <a:off x="1703388" y="0"/>
            <a:ext cx="7445375" cy="640080"/>
          </a:xfrm>
          <a:prstGeom prst="rect">
            <a:avLst/>
          </a:prstGeom>
          <a:solidFill>
            <a:srgbClr val="89B8CF"/>
          </a:solidFill>
        </p:spPr>
        <p:txBody>
          <a:bodyPr wrap="square" rtlCol="0" anchor="ctr">
            <a:spAutoFit/>
          </a:bodyPr>
          <a:lstStyle/>
          <a:p>
            <a:pPr algn="ctr">
              <a:lnSpc>
                <a:spcPts val="2400"/>
              </a:lnSpc>
            </a:pPr>
            <a:endParaRPr lang="en-US" b="1" dirty="0">
              <a:solidFill>
                <a:srgbClr val="7B0046"/>
              </a:solidFill>
            </a:endParaRPr>
          </a:p>
        </p:txBody>
      </p:sp>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44</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6" name="TextBox 5"/>
          <p:cNvSpPr txBox="1">
            <a:spLocks noChangeArrowheads="1"/>
          </p:cNvSpPr>
          <p:nvPr userDrawn="1"/>
        </p:nvSpPr>
        <p:spPr bwMode="auto">
          <a:xfrm>
            <a:off x="458788" y="2057400"/>
            <a:ext cx="3351212" cy="701675"/>
          </a:xfrm>
          <a:prstGeom prst="rect">
            <a:avLst/>
          </a:prstGeom>
          <a:noFill/>
          <a:ln w="9525">
            <a:noFill/>
            <a:miter lim="800000"/>
            <a:headEnd/>
            <a:tailEnd/>
          </a:ln>
        </p:spPr>
        <p:txBody>
          <a:bodyPr>
            <a:spAutoFit/>
          </a:bodyPr>
          <a:lstStyle/>
          <a:p>
            <a:r>
              <a:rPr lang="en-US" sz="2000" b="1" dirty="0">
                <a:solidFill>
                  <a:srgbClr val="0066B3"/>
                </a:solidFill>
              </a:rPr>
              <a:t>Chapter Outline </a:t>
            </a:r>
            <a:r>
              <a:rPr lang="en-US" sz="2000" dirty="0"/>
              <a:t>and</a:t>
            </a:r>
          </a:p>
          <a:p>
            <a:r>
              <a:rPr lang="en-US" sz="2000" b="1" dirty="0">
                <a:solidFill>
                  <a:srgbClr val="0066B3"/>
                </a:solidFill>
              </a:rPr>
              <a:t>Learning Objectives</a:t>
            </a:r>
            <a:endParaRPr lang="en-US" sz="2000" dirty="0">
              <a:solidFill>
                <a:srgbClr val="0066B3"/>
              </a:solidFill>
            </a:endParaRPr>
          </a:p>
        </p:txBody>
      </p:sp>
      <p:graphicFrame>
        <p:nvGraphicFramePr>
          <p:cNvPr id="9" name="Group 499"/>
          <p:cNvGraphicFramePr>
            <a:graphicFrameLocks noGrp="1"/>
          </p:cNvGraphicFramePr>
          <p:nvPr userDrawn="1">
            <p:extLst>
              <p:ext uri="{D42A27DB-BD31-4B8C-83A1-F6EECF244321}">
                <p14:modId xmlns:p14="http://schemas.microsoft.com/office/powerpoint/2010/main" val="3739705764"/>
              </p:ext>
            </p:extLst>
          </p:nvPr>
        </p:nvGraphicFramePr>
        <p:xfrm>
          <a:off x="463550" y="2895600"/>
          <a:ext cx="3041650" cy="1572208"/>
        </p:xfrm>
        <a:graphic>
          <a:graphicData uri="http://schemas.openxmlformats.org/drawingml/2006/table">
            <a:tbl>
              <a:tblPr/>
              <a:tblGrid>
                <a:gridCol w="502069">
                  <a:extLst>
                    <a:ext uri="{9D8B030D-6E8A-4147-A177-3AD203B41FA5}">
                      <a16:colId xmlns:a16="http://schemas.microsoft.com/office/drawing/2014/main" val="20000"/>
                    </a:ext>
                  </a:extLst>
                </a:gridCol>
                <a:gridCol w="2539581">
                  <a:extLst>
                    <a:ext uri="{9D8B030D-6E8A-4147-A177-3AD203B41FA5}">
                      <a16:colId xmlns:a16="http://schemas.microsoft.com/office/drawing/2014/main" val="20001"/>
                    </a:ext>
                  </a:extLst>
                </a:gridCol>
              </a:tblGrid>
              <a:tr h="405825">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10.1</a:t>
                      </a:r>
                    </a:p>
                  </a:txBody>
                  <a:tcPr marL="0" marR="0" marT="91427"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Long-Run Economic Growth</a:t>
                      </a:r>
                    </a:p>
                  </a:txBody>
                  <a:tcPr marL="0" marR="0" marT="91427" marB="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26706">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10.2</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Saving, Investment, and the Financial System</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10.3</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The Business Cycle</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0" name="Title 1"/>
          <p:cNvSpPr txBox="1">
            <a:spLocks/>
          </p:cNvSpPr>
          <p:nvPr userDrawn="1"/>
        </p:nvSpPr>
        <p:spPr bwMode="auto">
          <a:xfrm>
            <a:off x="460375" y="354427"/>
            <a:ext cx="1249362" cy="331373"/>
          </a:xfrm>
          <a:prstGeom prst="rect">
            <a:avLst/>
          </a:prstGeom>
          <a:noFill/>
          <a:ln>
            <a:miter lim="800000"/>
            <a:headEnd/>
            <a:tailEnd/>
          </a:ln>
        </p:spPr>
        <p:txBody>
          <a:bodyPr wrap="square" anchor="ctr">
            <a:spAutoFit/>
          </a:bodyPr>
          <a:lst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a:lstStyle>
          <a:p>
            <a:pPr>
              <a:lnSpc>
                <a:spcPts val="2000"/>
              </a:lnSpc>
            </a:pPr>
            <a:r>
              <a:rPr lang="en-US" sz="1600" b="0" kern="0" dirty="0">
                <a:solidFill>
                  <a:srgbClr val="231F20"/>
                </a:solidFill>
                <a:cs typeface="Arial" charset="0"/>
              </a:rPr>
              <a:t>CHAPTER</a:t>
            </a:r>
          </a:p>
        </p:txBody>
      </p:sp>
      <p:sp>
        <p:nvSpPr>
          <p:cNvPr id="11" name="Rectangle 10"/>
          <p:cNvSpPr/>
          <p:nvPr userDrawn="1"/>
        </p:nvSpPr>
        <p:spPr>
          <a:xfrm>
            <a:off x="1709737" y="0"/>
            <a:ext cx="7434263" cy="685800"/>
          </a:xfrm>
          <a:prstGeom prst="rect">
            <a:avLst/>
          </a:prstGeom>
        </p:spPr>
        <p:txBody>
          <a:bodyPr wrap="square" rtlCol="0" anchor="ctr">
            <a:spAutoFit/>
          </a:bodyPr>
          <a:lstStyle/>
          <a:p>
            <a:pPr algn="ctr">
              <a:lnSpc>
                <a:spcPts val="2400"/>
              </a:lnSpc>
            </a:pPr>
            <a:endParaRPr lang="en-US" b="1" dirty="0">
              <a:solidFill>
                <a:srgbClr val="7B0046"/>
              </a:solidFill>
            </a:endParaRPr>
          </a:p>
        </p:txBody>
      </p:sp>
      <p:sp>
        <p:nvSpPr>
          <p:cNvPr id="13" name="Rectangle 12"/>
          <p:cNvSpPr/>
          <p:nvPr userDrawn="1"/>
        </p:nvSpPr>
        <p:spPr>
          <a:xfrm>
            <a:off x="0" y="0"/>
            <a:ext cx="1709737" cy="1695450"/>
          </a:xfrm>
          <a:prstGeom prst="rect">
            <a:avLst/>
          </a:prstGeom>
          <a:solidFill>
            <a:srgbClr val="256ABD"/>
          </a:solidFill>
        </p:spPr>
        <p:txBody>
          <a:bodyPr wrap="square" rtlCol="0" anchor="ctr">
            <a:spAutoFit/>
          </a:bodyPr>
          <a:lstStyle/>
          <a:p>
            <a:pPr algn="ctr">
              <a:lnSpc>
                <a:spcPts val="2400"/>
              </a:lnSpc>
            </a:pPr>
            <a:endParaRPr lang="en-US" b="1" dirty="0">
              <a:solidFill>
                <a:srgbClr val="7B0046"/>
              </a:solidFill>
            </a:endParaRPr>
          </a:p>
        </p:txBody>
      </p:sp>
      <p:sp>
        <p:nvSpPr>
          <p:cNvPr id="8" name="TextBox 7"/>
          <p:cNvSpPr txBox="1">
            <a:spLocks noChangeArrowheads="1"/>
          </p:cNvSpPr>
          <p:nvPr userDrawn="1"/>
        </p:nvSpPr>
        <p:spPr bwMode="auto">
          <a:xfrm>
            <a:off x="311944" y="520113"/>
            <a:ext cx="1391444" cy="1200329"/>
          </a:xfrm>
          <a:prstGeom prst="rect">
            <a:avLst/>
          </a:prstGeom>
          <a:noFill/>
          <a:ln w="9525">
            <a:noFill/>
            <a:miter lim="800000"/>
            <a:headEnd/>
            <a:tailEnd/>
          </a:ln>
        </p:spPr>
        <p:txBody>
          <a:bodyPr wrap="square">
            <a:spAutoFit/>
          </a:bodyPr>
          <a:lstStyle/>
          <a:p>
            <a:pPr algn="ctr"/>
            <a:r>
              <a:rPr lang="en-US" sz="7200" b="1" dirty="0">
                <a:solidFill>
                  <a:schemeClr val="bg1"/>
                </a:solidFill>
                <a:latin typeface="+mn-lt"/>
              </a:rPr>
              <a:t>10</a:t>
            </a:r>
            <a:endParaRPr lang="en-US" sz="9600" b="1" dirty="0">
              <a:solidFill>
                <a:schemeClr val="bg1"/>
              </a:solidFill>
              <a:latin typeface="+mn-lt"/>
            </a:endParaRPr>
          </a:p>
        </p:txBody>
      </p:sp>
      <p:sp>
        <p:nvSpPr>
          <p:cNvPr id="14" name="TextBox 13"/>
          <p:cNvSpPr txBox="1"/>
          <p:nvPr userDrawn="1"/>
        </p:nvSpPr>
        <p:spPr>
          <a:xfrm>
            <a:off x="361156" y="381000"/>
            <a:ext cx="1391444" cy="369332"/>
          </a:xfrm>
          <a:prstGeom prst="rect">
            <a:avLst/>
          </a:prstGeom>
          <a:noFill/>
        </p:spPr>
        <p:txBody>
          <a:bodyPr wrap="square" rtlCol="0">
            <a:spAutoFit/>
          </a:bodyPr>
          <a:lstStyle/>
          <a:p>
            <a:pPr algn="ctr"/>
            <a:r>
              <a:rPr lang="en-US" dirty="0">
                <a:solidFill>
                  <a:srgbClr val="89B8CF"/>
                </a:solidFill>
              </a:rPr>
              <a:t>CHAPTER</a:t>
            </a:r>
          </a:p>
        </p:txBody>
      </p:sp>
      <p:sp>
        <p:nvSpPr>
          <p:cNvPr id="4" name="Title 3"/>
          <p:cNvSpPr>
            <a:spLocks noGrp="1"/>
          </p:cNvSpPr>
          <p:nvPr>
            <p:ph type="title" hasCustomPrompt="1"/>
          </p:nvPr>
        </p:nvSpPr>
        <p:spPr>
          <a:xfrm>
            <a:off x="1689100" y="635000"/>
            <a:ext cx="7454900" cy="1143000"/>
          </a:xfrm>
          <a:prstGeom prst="rect">
            <a:avLst/>
          </a:prstGeom>
        </p:spPr>
        <p:txBody>
          <a:bodyPr/>
          <a:lstStyle>
            <a:lvl1pPr>
              <a:defRPr sz="4000" b="1" baseline="0">
                <a:solidFill>
                  <a:schemeClr val="tx1"/>
                </a:solidFill>
                <a:latin typeface="+mn-lt"/>
              </a:defRPr>
            </a:lvl1pPr>
          </a:lstStyle>
          <a:p>
            <a:r>
              <a:rPr lang="en-US" dirty="0"/>
              <a:t>Chapter title:</a:t>
            </a:r>
            <a:br>
              <a:rPr lang="en-US" dirty="0"/>
            </a:br>
            <a:r>
              <a:rPr lang="en-US" dirty="0"/>
              <a:t>Chapter subtitle</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6540" y="2286000"/>
            <a:ext cx="5404645" cy="361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99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00"/>
                                        <p:tgtEl>
                                          <p:spTgt spid="9"/>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a:lvl1pPr>
          </a:lstStyle>
          <a:p>
            <a:r>
              <a:rPr lang="en-US" dirty="0"/>
              <a:t>Chapter subtitle</a:t>
            </a:r>
          </a:p>
        </p:txBody>
      </p:sp>
      <p:sp>
        <p:nvSpPr>
          <p:cNvPr id="3" name="Text Box 9"/>
          <p:cNvSpPr txBox="1">
            <a:spLocks noChangeArrowheads="1"/>
          </p:cNvSpPr>
          <p:nvPr userDrawn="1"/>
        </p:nvSpPr>
        <p:spPr bwMode="auto">
          <a:xfrm>
            <a:off x="452438" y="2435225"/>
            <a:ext cx="2870200" cy="307975"/>
          </a:xfrm>
          <a:prstGeom prst="rect">
            <a:avLst/>
          </a:prstGeom>
          <a:solidFill>
            <a:srgbClr val="0066B3"/>
          </a:solidFill>
          <a:ln w="9525">
            <a:noFill/>
            <a:miter lim="800000"/>
            <a:headEnd/>
            <a:tailEnd/>
          </a:ln>
        </p:spPr>
        <p:txBody>
          <a:bodyPr lIns="45720" rIns="45720" anchor="ctr">
            <a:spAutoFit/>
          </a:bodyPr>
          <a:lstStyle/>
          <a:p>
            <a:r>
              <a:rPr lang="en-US" sz="1400" b="1" dirty="0">
                <a:solidFill>
                  <a:schemeClr val="bg1"/>
                </a:solidFill>
              </a:rPr>
              <a:t>         LEARNING</a:t>
            </a:r>
            <a:r>
              <a:rPr lang="en-US" sz="1400" dirty="0">
                <a:solidFill>
                  <a:schemeClr val="bg1"/>
                </a:solidFill>
              </a:rPr>
              <a:t> OBJECTIVE</a:t>
            </a:r>
            <a:endParaRPr lang="en-US" sz="1400" b="1" dirty="0">
              <a:solidFill>
                <a:schemeClr val="bg1"/>
              </a:solidFill>
            </a:endParaRPr>
          </a:p>
        </p:txBody>
      </p:sp>
      <p:sp>
        <p:nvSpPr>
          <p:cNvPr id="5" name="Content Placeholder 4"/>
          <p:cNvSpPr>
            <a:spLocks noGrp="1"/>
          </p:cNvSpPr>
          <p:nvPr>
            <p:ph sz="quarter" idx="10" hasCustomPrompt="1"/>
          </p:nvPr>
        </p:nvSpPr>
        <p:spPr>
          <a:xfrm>
            <a:off x="452438" y="2438400"/>
            <a:ext cx="614362" cy="304800"/>
          </a:xfrm>
          <a:prstGeom prst="rect">
            <a:avLst/>
          </a:prstGeom>
        </p:spPr>
        <p:txBody>
          <a:bodyPr/>
          <a:lstStyle>
            <a:lvl1pPr>
              <a:defRPr sz="1400" b="1" i="0">
                <a:solidFill>
                  <a:schemeClr val="bg1"/>
                </a:solidFill>
              </a:defRPr>
            </a:lvl1pPr>
          </a:lstStyle>
          <a:p>
            <a:pPr lvl="0"/>
            <a:r>
              <a:rPr lang="en-US" dirty="0" err="1"/>
              <a:t>X.y</a:t>
            </a:r>
            <a:endParaRPr lang="en-US" dirty="0"/>
          </a:p>
        </p:txBody>
      </p:sp>
      <p:sp>
        <p:nvSpPr>
          <p:cNvPr id="7" name="Text Placeholder 6"/>
          <p:cNvSpPr>
            <a:spLocks noGrp="1"/>
          </p:cNvSpPr>
          <p:nvPr>
            <p:ph type="body" sz="quarter" idx="11" hasCustomPrompt="1"/>
          </p:nvPr>
        </p:nvSpPr>
        <p:spPr>
          <a:xfrm>
            <a:off x="452438" y="2743200"/>
            <a:ext cx="8310562" cy="990600"/>
          </a:xfrm>
          <a:prstGeom prst="rect">
            <a:avLst/>
          </a:prstGeom>
        </p:spPr>
        <p:txBody>
          <a:bodyPr/>
          <a:lstStyle>
            <a:lvl1pPr marL="0" indent="0">
              <a:defRPr sz="1800" i="0" baseline="0">
                <a:solidFill>
                  <a:srgbClr val="0066B3"/>
                </a:solidFill>
              </a:defRPr>
            </a:lvl1pPr>
            <a:lvl2pPr>
              <a:defRPr sz="1800">
                <a:solidFill>
                  <a:srgbClr val="0066B3"/>
                </a:solidFill>
              </a:defRPr>
            </a:lvl2pPr>
            <a:lvl3pPr>
              <a:defRPr sz="1800">
                <a:solidFill>
                  <a:srgbClr val="0066B3"/>
                </a:solidFill>
              </a:defRPr>
            </a:lvl3pPr>
            <a:lvl4pPr>
              <a:defRPr sz="1800">
                <a:solidFill>
                  <a:srgbClr val="0066B3"/>
                </a:solidFill>
              </a:defRPr>
            </a:lvl4pPr>
            <a:lvl5pPr>
              <a:defRPr sz="1800">
                <a:solidFill>
                  <a:srgbClr val="0066B3"/>
                </a:solidFill>
              </a:defRPr>
            </a:lvl5pPr>
          </a:lstStyle>
          <a:p>
            <a:pPr lvl="0"/>
            <a:r>
              <a:rPr lang="en-US" dirty="0"/>
              <a:t>Insert learning objective</a:t>
            </a:r>
          </a:p>
        </p:txBody>
      </p:sp>
      <p:sp>
        <p:nvSpPr>
          <p:cNvPr id="8"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44</a:t>
            </a:r>
          </a:p>
        </p:txBody>
      </p:sp>
      <p:sp>
        <p:nvSpPr>
          <p:cNvPr id="9"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Tree>
    <p:extLst>
      <p:ext uri="{BB962C8B-B14F-4D97-AF65-F5344CB8AC3E}">
        <p14:creationId xmlns:p14="http://schemas.microsoft.com/office/powerpoint/2010/main" val="11441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44</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5"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a:t>Text-only content</a:t>
            </a:r>
          </a:p>
        </p:txBody>
      </p:sp>
    </p:spTree>
    <p:extLst>
      <p:ext uri="{BB962C8B-B14F-4D97-AF65-F5344CB8AC3E}">
        <p14:creationId xmlns:p14="http://schemas.microsoft.com/office/powerpoint/2010/main" val="376353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figur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44</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a:t>Text with figure content</a:t>
            </a:r>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a:t>Caption</a:t>
            </a:r>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a:t>Figure C#.X</a:t>
            </a:r>
          </a:p>
        </p:txBody>
      </p:sp>
      <p:sp>
        <p:nvSpPr>
          <p:cNvPr id="6" name="Title 5"/>
          <p:cNvSpPr>
            <a:spLocks noGrp="1"/>
          </p:cNvSpPr>
          <p:nvPr>
            <p:ph type="title"/>
          </p:nvPr>
        </p:nvSpPr>
        <p:spPr>
          <a:xfrm>
            <a:off x="0" y="0"/>
            <a:ext cx="9148764" cy="640080"/>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spTree>
    <p:extLst>
      <p:ext uri="{BB962C8B-B14F-4D97-AF65-F5344CB8AC3E}">
        <p14:creationId xmlns:p14="http://schemas.microsoft.com/office/powerpoint/2010/main" val="271732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tabl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44</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a:t>Text with table content</a:t>
            </a:r>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a:t>Caption</a:t>
            </a:r>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a:t>Table C#.X</a:t>
            </a:r>
          </a:p>
        </p:txBody>
      </p:sp>
      <p:sp>
        <p:nvSpPr>
          <p:cNvPr id="4" name="Title 3"/>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defRPr>
            </a:lvl1pPr>
          </a:lstStyle>
          <a:p>
            <a:r>
              <a:rPr lang="en-US" dirty="0"/>
              <a:t>Click to edit Master title style</a:t>
            </a:r>
          </a:p>
        </p:txBody>
      </p:sp>
    </p:spTree>
    <p:extLst>
      <p:ext uri="{BB962C8B-B14F-4D97-AF65-F5344CB8AC3E}">
        <p14:creationId xmlns:p14="http://schemas.microsoft.com/office/powerpoint/2010/main" val="365179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TC">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44</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1676400" y="0"/>
            <a:ext cx="74723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cxnSp>
        <p:nvCxnSpPr>
          <p:cNvPr id="17" name="Straight Connector 16"/>
          <p:cNvCxnSpPr/>
          <p:nvPr userDrawn="1"/>
        </p:nvCxnSpPr>
        <p:spPr bwMode="auto">
          <a:xfrm>
            <a:off x="1689100" y="640080"/>
            <a:ext cx="74549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10" name="Rectangle 5"/>
          <p:cNvSpPr>
            <a:spLocks noChangeArrowheads="1"/>
          </p:cNvSpPr>
          <p:nvPr userDrawn="1"/>
        </p:nvSpPr>
        <p:spPr bwMode="auto">
          <a:xfrm>
            <a:off x="0" y="31404"/>
            <a:ext cx="1665288" cy="628073"/>
          </a:xfrm>
          <a:prstGeom prst="rect">
            <a:avLst/>
          </a:prstGeom>
          <a:solidFill>
            <a:srgbClr val="FFFFFF"/>
          </a:solidFill>
          <a:ln w="9525">
            <a:noFill/>
            <a:miter lim="800000"/>
            <a:headEnd/>
            <a:tailEnd/>
          </a:ln>
        </p:spPr>
        <p:txBody>
          <a:bodyPr/>
          <a:lstStyle/>
          <a:p>
            <a:pPr algn="r">
              <a:lnSpc>
                <a:spcPts val="1800"/>
              </a:lnSpc>
              <a:spcBef>
                <a:spcPts val="0"/>
              </a:spcBef>
            </a:pPr>
            <a:r>
              <a:rPr lang="en-US" sz="2200" dirty="0">
                <a:solidFill>
                  <a:srgbClr val="B10C2D"/>
                </a:solidFill>
              </a:rPr>
              <a:t>Making</a:t>
            </a:r>
            <a:br>
              <a:rPr lang="en-US" sz="2200" dirty="0">
                <a:solidFill>
                  <a:srgbClr val="B10C2D"/>
                </a:solidFill>
              </a:rPr>
            </a:br>
            <a:r>
              <a:rPr lang="en-US" dirty="0"/>
              <a:t>the</a:t>
            </a:r>
            <a:br>
              <a:rPr lang="en-US" dirty="0"/>
            </a:br>
            <a:r>
              <a:rPr lang="en-US" sz="2200" dirty="0">
                <a:solidFill>
                  <a:srgbClr val="B10C2D"/>
                </a:solidFill>
              </a:rPr>
              <a:t>Connection</a:t>
            </a:r>
          </a:p>
        </p:txBody>
      </p:sp>
      <p:sp>
        <p:nvSpPr>
          <p:cNvPr id="11" name="Line 4"/>
          <p:cNvSpPr>
            <a:spLocks noChangeShapeType="1"/>
          </p:cNvSpPr>
          <p:nvPr userDrawn="1"/>
        </p:nvSpPr>
        <p:spPr bwMode="auto">
          <a:xfrm>
            <a:off x="1689100" y="1"/>
            <a:ext cx="0" cy="771544"/>
          </a:xfrm>
          <a:prstGeom prst="line">
            <a:avLst/>
          </a:prstGeom>
          <a:noFill/>
          <a:ln w="38100">
            <a:solidFill>
              <a:schemeClr val="accent2">
                <a:lumMod val="75000"/>
              </a:schemeClr>
            </a:solidFill>
            <a:round/>
            <a:headEnd/>
            <a:tailEnd/>
          </a:ln>
        </p:spPr>
        <p:txBody>
          <a:bodyPr/>
          <a:lstStyle/>
          <a:p>
            <a:pPr fontAlgn="auto">
              <a:spcBef>
                <a:spcPts val="0"/>
              </a:spcBef>
              <a:spcAft>
                <a:spcPts val="0"/>
              </a:spcAft>
              <a:defRPr/>
            </a:pPr>
            <a:endParaRPr lang="en-US">
              <a:latin typeface="+mn-lt"/>
              <a:cs typeface="+mn-cs"/>
            </a:endParaRPr>
          </a:p>
        </p:txBody>
      </p:sp>
      <p:sp>
        <p:nvSpPr>
          <p:cNvPr id="14" name="Line 4"/>
          <p:cNvSpPr>
            <a:spLocks noChangeShapeType="1"/>
          </p:cNvSpPr>
          <p:nvPr userDrawn="1"/>
        </p:nvSpPr>
        <p:spPr bwMode="auto">
          <a:xfrm>
            <a:off x="0" y="771545"/>
            <a:ext cx="1689100" cy="0"/>
          </a:xfrm>
          <a:prstGeom prst="line">
            <a:avLst/>
          </a:prstGeom>
          <a:noFill/>
          <a:ln w="38100">
            <a:solidFill>
              <a:schemeClr val="accent2">
                <a:lumMod val="75000"/>
              </a:schemeClr>
            </a:solidFill>
            <a:round/>
            <a:headEnd/>
            <a:tailEnd/>
          </a:ln>
        </p:spPr>
        <p:txBody>
          <a:bodyPr/>
          <a:lstStyle/>
          <a:p>
            <a:pPr fontAlgn="auto">
              <a:spcBef>
                <a:spcPts val="0"/>
              </a:spcBef>
              <a:spcAft>
                <a:spcPts val="0"/>
              </a:spcAft>
              <a:defRPr/>
            </a:pPr>
            <a:endParaRPr lang="en-US">
              <a:latin typeface="+mn-lt"/>
              <a:cs typeface="+mn-cs"/>
            </a:endParaRPr>
          </a:p>
        </p:txBody>
      </p:sp>
      <p:sp>
        <p:nvSpPr>
          <p:cNvPr id="15"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a:t>MTC content</a:t>
            </a:r>
          </a:p>
        </p:txBody>
      </p:sp>
      <p:sp>
        <p:nvSpPr>
          <p:cNvPr id="4" name="Title 3"/>
          <p:cNvSpPr>
            <a:spLocks noGrp="1"/>
          </p:cNvSpPr>
          <p:nvPr>
            <p:ph type="title"/>
          </p:nvPr>
        </p:nvSpPr>
        <p:spPr>
          <a:xfrm>
            <a:off x="1676400" y="-3155"/>
            <a:ext cx="7472364" cy="643235"/>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spTree>
    <p:extLst>
      <p:ext uri="{BB962C8B-B14F-4D97-AF65-F5344CB8AC3E}">
        <p14:creationId xmlns:p14="http://schemas.microsoft.com/office/powerpoint/2010/main" val="173084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par>
                                <p:cTn id="10" presetID="22" presetClass="entr" presetSubtype="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A7B3FA-2817-4AE9-81D2-085FDBD75446}" type="datetimeFigureOut">
              <a:rPr lang="en-US" smtClean="0"/>
              <a:t>7/10/2021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75FEBB-C271-4473-99CC-786EDF809926}" type="slidenum">
              <a:rPr lang="en-US" smtClean="0"/>
              <a:t>‹#›</a:t>
            </a:fld>
            <a:endParaRPr lang="en-US"/>
          </a:p>
        </p:txBody>
      </p:sp>
    </p:spTree>
    <p:extLst>
      <p:ext uri="{BB962C8B-B14F-4D97-AF65-F5344CB8AC3E}">
        <p14:creationId xmlns:p14="http://schemas.microsoft.com/office/powerpoint/2010/main" val="187587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75" r:id="rId2"/>
    <p:sldLayoutId id="2147483667" r:id="rId3"/>
    <p:sldLayoutId id="2147483673" r:id="rId4"/>
    <p:sldLayoutId id="2147483674" r:id="rId5"/>
    <p:sldLayoutId id="2147483671" r:id="rId6"/>
    <p:sldLayoutId id="2147483676" r:id="rId7"/>
  </p:sldLayoutIdLst>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5.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2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png"/><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4.png"/></Relationships>
</file>

<file path=ppt/slides/_rels/slide32.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4.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3" Type="http://schemas.openxmlformats.org/officeDocument/2006/relationships/image" Target="../media/image85.pn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0" Type="http://schemas.openxmlformats.org/officeDocument/2006/relationships/image" Target="../media/image92.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3" Type="http://schemas.openxmlformats.org/officeDocument/2006/relationships/image" Target="../media/image97.png"/><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99.png"/><Relationship Id="rId10" Type="http://schemas.openxmlformats.org/officeDocument/2006/relationships/image" Target="../media/image105.png"/><Relationship Id="rId4" Type="http://schemas.openxmlformats.org/officeDocument/2006/relationships/image" Target="../media/image98.png"/><Relationship Id="rId9" Type="http://schemas.openxmlformats.org/officeDocument/2006/relationships/image" Target="../media/image104.png"/><Relationship Id="rId14" Type="http://schemas.openxmlformats.org/officeDocument/2006/relationships/image" Target="../media/image109.png"/></Relationships>
</file>

<file path=ppt/slides/_rels/slide39.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4.png"/><Relationship Id="rId5" Type="http://schemas.openxmlformats.org/officeDocument/2006/relationships/image" Target="../media/image113.png"/><Relationship Id="rId10" Type="http://schemas.openxmlformats.org/officeDocument/2006/relationships/image" Target="../media/image118.png"/><Relationship Id="rId4" Type="http://schemas.openxmlformats.org/officeDocument/2006/relationships/image" Target="../media/image112.png"/><Relationship Id="rId9" Type="http://schemas.openxmlformats.org/officeDocument/2006/relationships/image" Target="../media/image1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2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953202"/>
            <a:ext cx="7772400" cy="5778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085" y="953563"/>
            <a:ext cx="7771429" cy="5777778"/>
          </a:xfrm>
          <a:prstGeom prst="rect">
            <a:avLst/>
          </a:prstGeom>
        </p:spPr>
      </p:pic>
      <p:sp>
        <p:nvSpPr>
          <p:cNvPr id="9" name="Title 1"/>
          <p:cNvSpPr txBox="1">
            <a:spLocks/>
          </p:cNvSpPr>
          <p:nvPr/>
        </p:nvSpPr>
        <p:spPr>
          <a:xfrm>
            <a:off x="1" y="228600"/>
            <a:ext cx="3124199" cy="1344612"/>
          </a:xfrm>
          <a:prstGeom prst="rect">
            <a:avLst/>
          </a:prstGeom>
        </p:spPr>
        <p:txBody>
          <a:bodyPr/>
          <a:lstStyle/>
          <a:p>
            <a:pPr algn="ctr" eaLnBrk="0" fontAlgn="auto" hangingPunct="0">
              <a:spcBef>
                <a:spcPts val="0"/>
              </a:spcBef>
              <a:spcAft>
                <a:spcPts val="0"/>
              </a:spcAft>
              <a:defRPr/>
            </a:pPr>
            <a:r>
              <a:rPr lang="en-US" sz="1400" kern="0" dirty="0">
                <a:latin typeface="Futura Md BT" pitchFamily="34" charset="0"/>
                <a:cs typeface="Arial" pitchFamily="34" charset="0"/>
              </a:rPr>
              <a:t>R. GLENN</a:t>
            </a:r>
            <a:br>
              <a:rPr lang="en-US" sz="1400" b="1" kern="0" dirty="0">
                <a:latin typeface="Arial" pitchFamily="34" charset="0"/>
                <a:cs typeface="Arial" pitchFamily="34" charset="0"/>
              </a:rPr>
            </a:br>
            <a:r>
              <a:rPr lang="en-US" sz="3600" b="1" kern="0" dirty="0">
                <a:latin typeface="Futura Md BT" pitchFamily="34" charset="0"/>
                <a:ea typeface="+mj-ea"/>
                <a:cs typeface="Arial" pitchFamily="34" charset="0"/>
              </a:rPr>
              <a:t>HUBBARD</a:t>
            </a:r>
          </a:p>
        </p:txBody>
      </p:sp>
      <p:sp>
        <p:nvSpPr>
          <p:cNvPr id="10" name="TextBox 9"/>
          <p:cNvSpPr txBox="1"/>
          <p:nvPr/>
        </p:nvSpPr>
        <p:spPr>
          <a:xfrm>
            <a:off x="1" y="1043226"/>
            <a:ext cx="3124199" cy="861774"/>
          </a:xfrm>
          <a:prstGeom prst="rect">
            <a:avLst/>
          </a:prstGeom>
          <a:noFill/>
        </p:spPr>
        <p:txBody>
          <a:bodyPr wrap="square">
            <a:spAutoFit/>
          </a:bodyPr>
          <a:lstStyle/>
          <a:p>
            <a:pPr algn="ctr" eaLnBrk="0" fontAlgn="auto" hangingPunct="0">
              <a:spcBef>
                <a:spcPts val="0"/>
              </a:spcBef>
              <a:spcAft>
                <a:spcPts val="0"/>
              </a:spcAft>
              <a:defRPr/>
            </a:pPr>
            <a:r>
              <a:rPr lang="en-US" sz="1400" kern="0" dirty="0">
                <a:latin typeface="Futura Md BT" pitchFamily="34" charset="0"/>
                <a:cs typeface="Arial" pitchFamily="34" charset="0"/>
              </a:rPr>
              <a:t>ANTHONY PATRICK</a:t>
            </a:r>
            <a:br>
              <a:rPr lang="en-US" sz="1400" b="1" kern="0" dirty="0">
                <a:latin typeface="Arial" pitchFamily="34" charset="0"/>
                <a:cs typeface="Arial" pitchFamily="34" charset="0"/>
              </a:rPr>
            </a:br>
            <a:r>
              <a:rPr lang="en-US" sz="3600" b="1" kern="0" dirty="0">
                <a:latin typeface="Futura Md BT" pitchFamily="34" charset="0"/>
                <a:cs typeface="Arial" pitchFamily="34" charset="0"/>
              </a:rPr>
              <a:t>O’BRIEN</a:t>
            </a:r>
            <a:endParaRPr lang="en-US" sz="3600" dirty="0">
              <a:latin typeface="Futura Md BT" pitchFamily="34" charset="0"/>
            </a:endParaRPr>
          </a:p>
        </p:txBody>
      </p:sp>
      <p:sp>
        <p:nvSpPr>
          <p:cNvPr id="11" name="Title 1"/>
          <p:cNvSpPr txBox="1">
            <a:spLocks/>
          </p:cNvSpPr>
          <p:nvPr/>
        </p:nvSpPr>
        <p:spPr bwMode="auto">
          <a:xfrm>
            <a:off x="6172200" y="6172200"/>
            <a:ext cx="2959100" cy="374650"/>
          </a:xfrm>
          <a:prstGeom prst="rect">
            <a:avLst/>
          </a:prstGeom>
          <a:noFill/>
          <a:ln w="9525">
            <a:noFill/>
            <a:miter lim="800000"/>
            <a:headEnd/>
            <a:tailEnd/>
          </a:ln>
        </p:spPr>
        <p:txBody>
          <a:bodyPr/>
          <a:lstStyle/>
          <a:p>
            <a:pPr algn="ctr"/>
            <a:r>
              <a:rPr lang="en-US" b="1" dirty="0">
                <a:solidFill>
                  <a:schemeClr val="tx1">
                    <a:lumMod val="50000"/>
                    <a:lumOff val="50000"/>
                  </a:schemeClr>
                </a:solidFill>
              </a:rPr>
              <a:t>FIFTH EDITION</a:t>
            </a:r>
          </a:p>
        </p:txBody>
      </p:sp>
      <p:sp>
        <p:nvSpPr>
          <p:cNvPr id="12" name="Rectangle 11"/>
          <p:cNvSpPr>
            <a:spLocks noChangeArrowheads="1"/>
          </p:cNvSpPr>
          <p:nvPr/>
        </p:nvSpPr>
        <p:spPr bwMode="auto">
          <a:xfrm>
            <a:off x="6466" y="6623050"/>
            <a:ext cx="8142288" cy="234950"/>
          </a:xfrm>
          <a:prstGeom prst="rect">
            <a:avLst/>
          </a:prstGeom>
          <a:noFill/>
          <a:ln w="9525">
            <a:noFill/>
            <a:miter lim="800000"/>
            <a:headEnd/>
            <a:tailEnd/>
          </a:ln>
          <a:effectLst/>
        </p:spPr>
        <p:txBody>
          <a:bodyPr anchor="ctr"/>
          <a:lstStyle/>
          <a:p>
            <a:pPr eaLnBrk="0" hangingPunct="0">
              <a:defRPr/>
            </a:pPr>
            <a:r>
              <a:rPr lang="en-US" sz="1050" dirty="0">
                <a:solidFill>
                  <a:schemeClr val="bg1">
                    <a:lumMod val="50000"/>
                  </a:schemeClr>
                </a:solidFill>
                <a:latin typeface="Times New Roman" pitchFamily="18" charset="0"/>
                <a:cs typeface="Times New Roman" pitchFamily="18" charset="0"/>
              </a:rPr>
              <a:t>© 2015 Pearson Education, Inc. </a:t>
            </a:r>
          </a:p>
        </p:txBody>
      </p:sp>
    </p:spTree>
    <p:extLst>
      <p:ext uri="{BB962C8B-B14F-4D97-AF65-F5344CB8AC3E}">
        <p14:creationId xmlns:p14="http://schemas.microsoft.com/office/powerpoint/2010/main" val="305775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75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bg2"/>
                                            </p:clrVal>
                                          </p:val>
                                        </p:tav>
                                        <p:tav tm="50000">
                                          <p:val>
                                            <p:clrVal>
                                              <a:schemeClr val="fo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0"/>
                                        </p:tgtEl>
                                        <p:attrNameLst>
                                          <p:attrName>style.visibility</p:attrName>
                                        </p:attrNameLst>
                                      </p:cBhvr>
                                      <p:to>
                                        <p:strVal val="visible"/>
                                      </p:to>
                                    </p:set>
                                    <p:anim calcmode="discrete" valueType="clr">
                                      <p:cBhvr override="childStyle">
                                        <p:cTn id="12" dur="80"/>
                                        <p:tgtEl>
                                          <p:spTgt spid="10"/>
                                        </p:tgtEl>
                                        <p:attrNameLst>
                                          <p:attrName>style.color</p:attrName>
                                        </p:attrNameLst>
                                      </p:cBhvr>
                                      <p:tavLst>
                                        <p:tav tm="0">
                                          <p:val>
                                            <p:clrVal>
                                              <a:schemeClr val="bg2"/>
                                            </p:clrVal>
                                          </p:val>
                                        </p:tav>
                                        <p:tav tm="50000">
                                          <p:val>
                                            <p:clrVal>
                                              <a:schemeClr val="folHlink"/>
                                            </p:clrVal>
                                          </p:val>
                                        </p:tav>
                                      </p:tavLst>
                                    </p:anim>
                                    <p:anim calcmode="discrete" valueType="clr">
                                      <p:cBhvr>
                                        <p:cTn id="13" dur="80"/>
                                        <p:tgtEl>
                                          <p:spTgt spid="10"/>
                                        </p:tgtEl>
                                        <p:attrNameLst>
                                          <p:attrName>fillcolor</p:attrName>
                                        </p:attrNameLst>
                                      </p:cBhvr>
                                      <p:tavLst>
                                        <p:tav tm="0">
                                          <p:val>
                                            <p:clrVal>
                                              <a:schemeClr val="accent2"/>
                                            </p:clrVal>
                                          </p:val>
                                        </p:tav>
                                        <p:tav tm="50000">
                                          <p:val>
                                            <p:clrVal>
                                              <a:schemeClr val="hlink"/>
                                            </p:clrVal>
                                          </p:val>
                                        </p:tav>
                                      </p:tavLst>
                                    </p:anim>
                                    <p:set>
                                      <p:cBhvr>
                                        <p:cTn id="14" dur="80"/>
                                        <p:tgtEl>
                                          <p:spTgt spid="10"/>
                                        </p:tgtEl>
                                        <p:attrNameLst>
                                          <p:attrName>fill.type</p:attrName>
                                        </p:attrNameLst>
                                      </p:cBhvr>
                                      <p:to>
                                        <p:strVal val="solid"/>
                                      </p:to>
                                    </p:set>
                                  </p:childTnLst>
                                </p:cTn>
                              </p:par>
                            </p:childTnLst>
                          </p:cTn>
                        </p:par>
                        <p:par>
                          <p:cTn id="15" fill="hold">
                            <p:stCondLst>
                              <p:cond delay="393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443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750"/>
                                        <p:tgtEl>
                                          <p:spTgt spid="5"/>
                                        </p:tgtEl>
                                      </p:cBhvr>
                                    </p:animEffect>
                                  </p:childTnLst>
                                </p:cTn>
                              </p:par>
                            </p:childTnLst>
                          </p:cTn>
                        </p:par>
                        <p:par>
                          <p:cTn id="23" fill="hold">
                            <p:stCondLst>
                              <p:cond delay="618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gtEl>
                                        <p:attrNameLst>
                                          <p:attrName>ppt_y</p:attrName>
                                        </p:attrNameLst>
                                      </p:cBhvr>
                                      <p:tavLst>
                                        <p:tav tm="0">
                                          <p:val>
                                            <p:strVal val="#ppt_y"/>
                                          </p:val>
                                        </p:tav>
                                        <p:tav tm="100000">
                                          <p:val>
                                            <p:strVal val="#ppt_y"/>
                                          </p:val>
                                        </p:tav>
                                      </p:tavLst>
                                    </p:anim>
                                    <p:anim calcmode="lin" valueType="num">
                                      <p:cBhvr>
                                        <p:cTn id="2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gtEl>
                                      </p:cBhvr>
                                    </p:animEffect>
                                  </p:childTnLst>
                                </p:cTn>
                              </p:par>
                            </p:childTnLst>
                          </p:cTn>
                        </p:par>
                        <p:par>
                          <p:cTn id="31" fill="hold">
                            <p:stCondLst>
                              <p:cond delay="723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rev="1"/>
      <p:bldP spid="10" grpId="0" rev="1"/>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determines the rate of long-run growth?</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Increases in real GDP per capita rely on increases in </a:t>
            </a:r>
            <a:r>
              <a:rPr lang="en-US" b="1" i="1" dirty="0"/>
              <a:t>labor productivity</a:t>
            </a:r>
            <a:r>
              <a:rPr lang="en-US" dirty="0"/>
              <a:t>: the quantity of goods and services that can be produced by one worker or by one hour of work.</a:t>
            </a:r>
          </a:p>
          <a:p>
            <a:pPr>
              <a:spcBef>
                <a:spcPts val="0"/>
              </a:spcBef>
              <a:spcAft>
                <a:spcPts val="1200"/>
              </a:spcAft>
            </a:pPr>
            <a:endParaRPr lang="en-US" i="1" dirty="0"/>
          </a:p>
          <a:p>
            <a:pPr>
              <a:spcBef>
                <a:spcPts val="0"/>
              </a:spcBef>
              <a:spcAft>
                <a:spcPts val="1200"/>
              </a:spcAft>
            </a:pPr>
            <a:r>
              <a:rPr lang="en-US" i="1" dirty="0"/>
              <a:t>Why can the average American consume eight times as many goods and services now, as in 1900?</a:t>
            </a:r>
          </a:p>
          <a:p>
            <a:pPr>
              <a:spcBef>
                <a:spcPts val="0"/>
              </a:spcBef>
              <a:spcAft>
                <a:spcPts val="1200"/>
              </a:spcAft>
            </a:pPr>
            <a:r>
              <a:rPr lang="en-US" i="1" dirty="0"/>
              <a:t>Because the average American produces eight times as many goods and services in an hour now, as in 1900.</a:t>
            </a:r>
          </a:p>
          <a:p>
            <a:pPr>
              <a:spcBef>
                <a:spcPts val="0"/>
              </a:spcBef>
              <a:spcAft>
                <a:spcPts val="1200"/>
              </a:spcAft>
            </a:pPr>
            <a:endParaRPr lang="en-US" dirty="0"/>
          </a:p>
          <a:p>
            <a:pPr>
              <a:spcBef>
                <a:spcPts val="0"/>
              </a:spcBef>
              <a:spcAft>
                <a:spcPts val="1200"/>
              </a:spcAft>
            </a:pPr>
            <a:r>
              <a:rPr lang="en-US" dirty="0"/>
              <a:t>So most of the answer to “what determines the rate of long-run growth” is the same as the answer to “what determines labor productivity growth?”</a:t>
            </a:r>
          </a:p>
        </p:txBody>
      </p:sp>
    </p:spTree>
    <p:extLst>
      <p:ext uri="{BB962C8B-B14F-4D97-AF65-F5344CB8AC3E}">
        <p14:creationId xmlns:p14="http://schemas.microsoft.com/office/powerpoint/2010/main" val="145688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labor productivity growth</a:t>
            </a:r>
          </a:p>
        </p:txBody>
      </p:sp>
      <p:sp>
        <p:nvSpPr>
          <p:cNvPr id="3" name="Text Placeholder 2"/>
          <p:cNvSpPr>
            <a:spLocks noGrp="1"/>
          </p:cNvSpPr>
          <p:nvPr>
            <p:ph type="body" sz="quarter" idx="11"/>
          </p:nvPr>
        </p:nvSpPr>
        <p:spPr/>
        <p:txBody>
          <a:bodyPr/>
          <a:lstStyle/>
          <a:p>
            <a:pPr>
              <a:spcBef>
                <a:spcPts val="0"/>
              </a:spcBef>
              <a:spcAft>
                <a:spcPts val="1200"/>
              </a:spcAft>
            </a:pPr>
            <a:r>
              <a:rPr lang="en-US" b="1" i="1" dirty="0"/>
              <a:t>Increases in capital per hour worked</a:t>
            </a:r>
            <a:endParaRPr lang="en-US" b="1" dirty="0"/>
          </a:p>
          <a:p>
            <a:pPr>
              <a:spcBef>
                <a:spcPts val="0"/>
              </a:spcBef>
              <a:spcAft>
                <a:spcPts val="1200"/>
              </a:spcAft>
            </a:pPr>
            <a:r>
              <a:rPr lang="en-US" b="1" i="1" dirty="0"/>
              <a:t>Capital</a:t>
            </a:r>
            <a:r>
              <a:rPr lang="en-US" b="1" dirty="0"/>
              <a:t> </a:t>
            </a:r>
            <a:r>
              <a:rPr lang="en-US" dirty="0"/>
              <a:t>is manufactured goods that are used to produce other goods and services.</a:t>
            </a:r>
          </a:p>
          <a:p>
            <a:pPr>
              <a:spcBef>
                <a:spcPts val="0"/>
              </a:spcBef>
              <a:spcAft>
                <a:spcPts val="1200"/>
              </a:spcAft>
            </a:pPr>
            <a:r>
              <a:rPr lang="en-US" dirty="0"/>
              <a:t>The more capital a worker has available to use (including </a:t>
            </a:r>
            <a:r>
              <a:rPr lang="en-US" i="1" dirty="0"/>
              <a:t>human capital</a:t>
            </a:r>
            <a:r>
              <a:rPr lang="en-US" dirty="0"/>
              <a:t>, the accumulated knowledge and skills workers possess), the more productive he or she will be.</a:t>
            </a:r>
          </a:p>
          <a:p>
            <a:pPr>
              <a:spcBef>
                <a:spcPts val="0"/>
              </a:spcBef>
              <a:spcAft>
                <a:spcPts val="1200"/>
              </a:spcAft>
            </a:pPr>
            <a:r>
              <a:rPr lang="en-US" b="1" i="1" dirty="0"/>
              <a:t>Technological change</a:t>
            </a:r>
            <a:endParaRPr lang="en-US" b="1" dirty="0"/>
          </a:p>
          <a:p>
            <a:pPr>
              <a:spcBef>
                <a:spcPts val="0"/>
              </a:spcBef>
              <a:spcAft>
                <a:spcPts val="1200"/>
              </a:spcAft>
            </a:pPr>
            <a:r>
              <a:rPr lang="en-US" i="1" dirty="0"/>
              <a:t>Improvements</a:t>
            </a:r>
            <a:r>
              <a:rPr lang="en-US" dirty="0"/>
              <a:t> in capital or methods to combine inputs into outputs (i.e. </a:t>
            </a:r>
            <a:r>
              <a:rPr lang="en-US" i="1" dirty="0"/>
              <a:t>new</a:t>
            </a:r>
            <a:r>
              <a:rPr lang="en-US" dirty="0"/>
              <a:t> </a:t>
            </a:r>
            <a:r>
              <a:rPr lang="en-US" i="1" dirty="0"/>
              <a:t>technologies)</a:t>
            </a:r>
            <a:r>
              <a:rPr lang="en-US" dirty="0"/>
              <a:t> allow workers to produce more in a given period of time.</a:t>
            </a:r>
          </a:p>
          <a:p>
            <a:pPr>
              <a:spcBef>
                <a:spcPts val="0"/>
              </a:spcBef>
              <a:spcAft>
                <a:spcPts val="1200"/>
              </a:spcAft>
            </a:pPr>
            <a:r>
              <a:rPr lang="en-US" dirty="0"/>
              <a:t>The role of </a:t>
            </a:r>
            <a:r>
              <a:rPr lang="en-US" i="1" dirty="0"/>
              <a:t>entrepreneurs</a:t>
            </a:r>
            <a:r>
              <a:rPr lang="en-US" dirty="0"/>
              <a:t> here is critical, in pioneering new ways to bring together the factors of production to produce better or lower-cost products.</a:t>
            </a:r>
          </a:p>
        </p:txBody>
      </p:sp>
    </p:spTree>
    <p:extLst>
      <p:ext uri="{BB962C8B-B14F-4D97-AF65-F5344CB8AC3E}">
        <p14:creationId xmlns:p14="http://schemas.microsoft.com/office/powerpoint/2010/main" val="394637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Can India sustain its rapid growth?</a:t>
            </a:r>
          </a:p>
        </p:txBody>
      </p:sp>
      <p:sp>
        <p:nvSpPr>
          <p:cNvPr id="2" name="Text Placeholder 1"/>
          <p:cNvSpPr>
            <a:spLocks noGrp="1"/>
          </p:cNvSpPr>
          <p:nvPr>
            <p:ph type="body" sz="quarter" idx="11"/>
          </p:nvPr>
        </p:nvSpPr>
        <p:spPr>
          <a:xfrm>
            <a:off x="152400" y="838200"/>
            <a:ext cx="4267200" cy="4267200"/>
          </a:xfrm>
        </p:spPr>
        <p:txBody>
          <a:bodyPr/>
          <a:lstStyle/>
          <a:p>
            <a:r>
              <a:rPr lang="en-US" dirty="0"/>
              <a:t>To many people, the rapid economic rise of India was unexpected.</a:t>
            </a:r>
          </a:p>
          <a:p>
            <a:pPr marL="342900" indent="-342900">
              <a:buFont typeface="Arial" panose="020B0604020202020204" pitchFamily="34" charset="0"/>
              <a:buChar char="•"/>
            </a:pPr>
            <a:r>
              <a:rPr lang="en-US" dirty="0"/>
              <a:t>Before its independence from England in 1947, growth rates in India were very low, and India was desperately poor.</a:t>
            </a:r>
          </a:p>
          <a:p>
            <a:pPr marL="342900" indent="-342900">
              <a:buFont typeface="Arial" panose="020B0604020202020204" pitchFamily="34" charset="0"/>
              <a:buChar char="•"/>
            </a:pPr>
            <a:r>
              <a:rPr lang="en-US" dirty="0"/>
              <a:t>In 1991, the Indian government decided to scale back central planning, reduce regulations, and introduce market-based reforms.</a:t>
            </a:r>
          </a:p>
        </p:txBody>
      </p:sp>
      <p:sp>
        <p:nvSpPr>
          <p:cNvPr id="4" name="Text Placeholder 1"/>
          <p:cNvSpPr txBox="1">
            <a:spLocks/>
          </p:cNvSpPr>
          <p:nvPr/>
        </p:nvSpPr>
        <p:spPr>
          <a:xfrm>
            <a:off x="152400" y="5181600"/>
            <a:ext cx="8763000" cy="14478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dirty="0"/>
              <a:t>In order to continue to grow, many economists believe India will need to upgrade infrastructure, improve provision of educational and health services, and renew its commitment to the rule of law and market-based reforms.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990600"/>
            <a:ext cx="5188184" cy="3429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990600"/>
            <a:ext cx="5188184" cy="34290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990600"/>
            <a:ext cx="5188184" cy="3429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86200" y="990600"/>
            <a:ext cx="5188184" cy="34290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6200" y="990600"/>
            <a:ext cx="5188184" cy="34290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86200" y="990600"/>
            <a:ext cx="5188184" cy="3429000"/>
          </a:xfrm>
          <a:prstGeom prst="rect">
            <a:avLst/>
          </a:prstGeom>
        </p:spPr>
      </p:pic>
    </p:spTree>
    <p:extLst>
      <p:ext uri="{BB962C8B-B14F-4D97-AF65-F5344CB8AC3E}">
        <p14:creationId xmlns:p14="http://schemas.microsoft.com/office/powerpoint/2010/main" val="271693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75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750"/>
                                        <p:tgtEl>
                                          <p:spTgt spid="10"/>
                                        </p:tgtEl>
                                      </p:cBhvr>
                                    </p:animEffect>
                                  </p:childTnLst>
                                </p:cTn>
                              </p:par>
                            </p:childTnLst>
                          </p:cTn>
                        </p:par>
                        <p:par>
                          <p:cTn id="19" fill="hold">
                            <p:stCondLst>
                              <p:cond delay="2250"/>
                            </p:stCondLst>
                            <p:childTnLst>
                              <p:par>
                                <p:cTn id="20" presetID="22" presetClass="entr" presetSubtype="4"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750"/>
                                        <p:tgtEl>
                                          <p:spTgt spid="8"/>
                                        </p:tgtEl>
                                      </p:cBhvr>
                                    </p:animEffect>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75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wipe(left)">
                                      <p:cBhvr>
                                        <p:cTn id="31" dur="500"/>
                                        <p:tgtEl>
                                          <p:spTgt spid="2">
                                            <p:txEl>
                                              <p:pRg st="2" end="2"/>
                                            </p:txEl>
                                          </p:spTgt>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750"/>
                                        <p:tgtEl>
                                          <p:spTgt spid="6"/>
                                        </p:tgtEl>
                                      </p:cBhvr>
                                    </p:animEffect>
                                  </p:childTnLst>
                                </p:cTn>
                              </p:par>
                            </p:childTnLst>
                          </p:cTn>
                        </p:par>
                        <p:par>
                          <p:cTn id="36" fill="hold">
                            <p:stCondLst>
                              <p:cond delay="1250"/>
                            </p:stCondLst>
                            <p:childTnLst>
                              <p:par>
                                <p:cTn id="37" presetID="22" presetClass="entr" presetSubtype="4"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750"/>
                                        <p:tgtEl>
                                          <p:spTgt spid="5"/>
                                        </p:tgtEl>
                                      </p:cBhvr>
                                    </p:animEffect>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wipe(left)">
                                      <p:cBhvr>
                                        <p:cTn id="4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GDP</a:t>
            </a:r>
          </a:p>
        </p:txBody>
      </p:sp>
      <p:sp>
        <p:nvSpPr>
          <p:cNvPr id="3" name="Text Placeholder 2"/>
          <p:cNvSpPr>
            <a:spLocks noGrp="1"/>
          </p:cNvSpPr>
          <p:nvPr>
            <p:ph type="body" sz="quarter" idx="11"/>
          </p:nvPr>
        </p:nvSpPr>
        <p:spPr/>
        <p:txBody>
          <a:bodyPr/>
          <a:lstStyle/>
          <a:p>
            <a:pPr>
              <a:spcBef>
                <a:spcPts val="0"/>
              </a:spcBef>
              <a:spcAft>
                <a:spcPts val="1200"/>
              </a:spcAft>
            </a:pPr>
            <a:r>
              <a:rPr lang="en-US" b="1" i="1" dirty="0"/>
              <a:t>Potential GDP</a:t>
            </a:r>
            <a:r>
              <a:rPr lang="en-US" b="1" dirty="0"/>
              <a:t> </a:t>
            </a:r>
            <a:r>
              <a:rPr lang="en-US" dirty="0"/>
              <a:t>refers to the level of real GDP attained when all firms are operating at capacity. </a:t>
            </a:r>
            <a:r>
              <a:rPr lang="en-US" i="1" dirty="0"/>
              <a:t>Capacity</a:t>
            </a:r>
            <a:r>
              <a:rPr lang="en-US" dirty="0"/>
              <a:t> here refers to “normal” hours and a “normal” sized workforce.</a:t>
            </a:r>
          </a:p>
          <a:p>
            <a:pPr marL="342900" indent="-342900">
              <a:spcBef>
                <a:spcPts val="0"/>
              </a:spcBef>
              <a:spcAft>
                <a:spcPts val="1200"/>
              </a:spcAft>
              <a:buFont typeface="Arial" panose="020B0604020202020204" pitchFamily="34" charset="0"/>
              <a:buChar char="•"/>
            </a:pPr>
            <a:r>
              <a:rPr lang="en-US" dirty="0"/>
              <a:t>Potential GDP rises when the labor force expands, when a nation acquires more capital stock, or when new technologies are created.</a:t>
            </a:r>
          </a:p>
          <a:p>
            <a:pPr>
              <a:spcBef>
                <a:spcPts val="0"/>
              </a:spcBef>
              <a:spcAft>
                <a:spcPts val="1200"/>
              </a:spcAft>
            </a:pPr>
            <a:endParaRPr lang="en-US" dirty="0"/>
          </a:p>
          <a:p>
            <a:pPr>
              <a:spcBef>
                <a:spcPts val="0"/>
              </a:spcBef>
              <a:spcAft>
                <a:spcPts val="1200"/>
              </a:spcAft>
            </a:pPr>
            <a:r>
              <a:rPr lang="en-US" dirty="0"/>
              <a:t>The growth in potential GDP in the U.S. has been relatively steady at about 3.3%; that is, the potential to produce final goods and services has been growing in the U.S. at about this rate over time.</a:t>
            </a:r>
          </a:p>
          <a:p>
            <a:pPr>
              <a:spcBef>
                <a:spcPts val="0"/>
              </a:spcBef>
              <a:spcAft>
                <a:spcPts val="1200"/>
              </a:spcAft>
            </a:pPr>
            <a:endParaRPr lang="en-US" dirty="0"/>
          </a:p>
          <a:p>
            <a:pPr>
              <a:spcBef>
                <a:spcPts val="0"/>
              </a:spcBef>
              <a:spcAft>
                <a:spcPts val="1200"/>
              </a:spcAft>
            </a:pPr>
            <a:r>
              <a:rPr lang="en-US" dirty="0"/>
              <a:t>The recession of 2007-2009 resulted in a wider than usual gap between potential and actual GDP, as the next slide illustrates.</a:t>
            </a:r>
          </a:p>
        </p:txBody>
      </p:sp>
    </p:spTree>
    <p:extLst>
      <p:ext uri="{BB962C8B-B14F-4D97-AF65-F5344CB8AC3E}">
        <p14:creationId xmlns:p14="http://schemas.microsoft.com/office/powerpoint/2010/main" val="122979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Actual and potential GDP in the United States</a:t>
            </a:r>
          </a:p>
        </p:txBody>
      </p:sp>
      <p:sp>
        <p:nvSpPr>
          <p:cNvPr id="3" name="Text Placeholder 2"/>
          <p:cNvSpPr>
            <a:spLocks noGrp="1"/>
          </p:cNvSpPr>
          <p:nvPr>
            <p:ph type="body" sz="quarter" idx="12"/>
          </p:nvPr>
        </p:nvSpPr>
        <p:spPr>
          <a:xfrm>
            <a:off x="5867400" y="6027737"/>
            <a:ext cx="2290763" cy="449263"/>
          </a:xfrm>
        </p:spPr>
        <p:txBody>
          <a:bodyPr/>
          <a:lstStyle/>
          <a:p>
            <a:r>
              <a:rPr lang="en-US" dirty="0"/>
              <a:t>Actual and potential GDP</a:t>
            </a:r>
          </a:p>
        </p:txBody>
      </p:sp>
      <p:sp>
        <p:nvSpPr>
          <p:cNvPr id="4" name="Text Placeholder 3"/>
          <p:cNvSpPr>
            <a:spLocks noGrp="1"/>
          </p:cNvSpPr>
          <p:nvPr>
            <p:ph type="body" sz="quarter" idx="13"/>
          </p:nvPr>
        </p:nvSpPr>
        <p:spPr>
          <a:xfrm>
            <a:off x="4533900" y="6027737"/>
            <a:ext cx="1352550" cy="381000"/>
          </a:xfrm>
        </p:spPr>
        <p:txBody>
          <a:bodyPr/>
          <a:lstStyle/>
          <a:p>
            <a:r>
              <a:rPr lang="en-US" dirty="0"/>
              <a:t>Figure 10.2</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322" y="762001"/>
            <a:ext cx="8092278" cy="5181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322" y="762001"/>
            <a:ext cx="8092278" cy="51816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322" y="762001"/>
            <a:ext cx="8092278" cy="51816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8322" y="762001"/>
            <a:ext cx="8092278" cy="51816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8322" y="762001"/>
            <a:ext cx="8092278" cy="51816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8322" y="762001"/>
            <a:ext cx="8092278" cy="5181600"/>
          </a:xfrm>
          <a:prstGeom prst="rect">
            <a:avLst/>
          </a:prstGeom>
        </p:spPr>
      </p:pic>
      <p:pic>
        <p:nvPicPr>
          <p:cNvPr id="12" name="Imagen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18322" y="762001"/>
            <a:ext cx="8092278" cy="5181600"/>
          </a:xfrm>
          <a:prstGeom prst="rect">
            <a:avLst/>
          </a:prstGeom>
        </p:spPr>
      </p:pic>
      <p:pic>
        <p:nvPicPr>
          <p:cNvPr id="13" name="Imagen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8322" y="762001"/>
            <a:ext cx="8092278" cy="5181600"/>
          </a:xfrm>
          <a:prstGeom prst="rect">
            <a:avLst/>
          </a:prstGeom>
        </p:spPr>
      </p:pic>
    </p:spTree>
    <p:extLst>
      <p:ext uri="{BB962C8B-B14F-4D97-AF65-F5344CB8AC3E}">
        <p14:creationId xmlns:p14="http://schemas.microsoft.com/office/powerpoint/2010/main" val="26075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75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750"/>
                                        <p:tgtEl>
                                          <p:spTgt spid="8"/>
                                        </p:tgtEl>
                                      </p:cBhvr>
                                    </p:animEffect>
                                  </p:childTnLst>
                                </p:cTn>
                              </p:par>
                            </p:childTnLst>
                          </p:cTn>
                        </p:par>
                        <p:par>
                          <p:cTn id="14" fill="hold">
                            <p:stCondLst>
                              <p:cond delay="75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750"/>
                                        <p:tgtEl>
                                          <p:spTgt spid="9"/>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2250"/>
                            </p:stCondLst>
                            <p:childTnLst>
                              <p:par>
                                <p:cTn id="23" presetID="22" presetClass="entr" presetSubtype="2"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right)">
                                      <p:cBhvr>
                                        <p:cTn id="25" dur="750"/>
                                        <p:tgtEl>
                                          <p:spTgt spid="13"/>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750"/>
                                        <p:tgtEl>
                                          <p:spTgt spid="10"/>
                                        </p:tgtEl>
                                      </p:cBhvr>
                                    </p:animEffect>
                                  </p:childTnLst>
                                </p:cTn>
                              </p:par>
                            </p:childTnLst>
                          </p:cTn>
                        </p:par>
                        <p:par>
                          <p:cTn id="30" fill="hold">
                            <p:stCondLst>
                              <p:cond delay="3750"/>
                            </p:stCondLst>
                            <p:childTnLst>
                              <p:par>
                                <p:cTn id="31" presetID="22" presetClass="entr" presetSubtype="4"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Investment, and the Financial System</a:t>
            </a:r>
          </a:p>
        </p:txBody>
      </p:sp>
      <p:sp>
        <p:nvSpPr>
          <p:cNvPr id="3" name="Content Placeholder 2"/>
          <p:cNvSpPr>
            <a:spLocks noGrp="1"/>
          </p:cNvSpPr>
          <p:nvPr>
            <p:ph sz="quarter" idx="10"/>
          </p:nvPr>
        </p:nvSpPr>
        <p:spPr/>
        <p:txBody>
          <a:bodyPr/>
          <a:lstStyle/>
          <a:p>
            <a:r>
              <a:rPr lang="en-US" dirty="0"/>
              <a:t>21.2</a:t>
            </a:r>
          </a:p>
        </p:txBody>
      </p:sp>
      <p:sp>
        <p:nvSpPr>
          <p:cNvPr id="4" name="Text Placeholder 3"/>
          <p:cNvSpPr>
            <a:spLocks noGrp="1"/>
          </p:cNvSpPr>
          <p:nvPr>
            <p:ph type="body" sz="quarter" idx="11"/>
          </p:nvPr>
        </p:nvSpPr>
        <p:spPr/>
        <p:txBody>
          <a:bodyPr/>
          <a:lstStyle/>
          <a:p>
            <a:r>
              <a:rPr lang="en-US" dirty="0"/>
              <a:t>Discuss the role of the financial system in facilitating long-run economic growth.</a:t>
            </a:r>
          </a:p>
        </p:txBody>
      </p:sp>
    </p:spTree>
    <p:extLst>
      <p:ext uri="{BB962C8B-B14F-4D97-AF65-F5344CB8AC3E}">
        <p14:creationId xmlns:p14="http://schemas.microsoft.com/office/powerpoint/2010/main" val="2464281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financial system</a:t>
            </a:r>
          </a:p>
        </p:txBody>
      </p:sp>
      <p:sp>
        <p:nvSpPr>
          <p:cNvPr id="4" name="Rectangle 5"/>
          <p:cNvSpPr>
            <a:spLocks noChangeArrowheads="1"/>
          </p:cNvSpPr>
          <p:nvPr/>
        </p:nvSpPr>
        <p:spPr bwMode="auto">
          <a:xfrm>
            <a:off x="381000" y="863600"/>
            <a:ext cx="8240712" cy="5308600"/>
          </a:xfrm>
          <a:prstGeom prst="rect">
            <a:avLst/>
          </a:prstGeom>
          <a:noFill/>
          <a:ln w="9525">
            <a:noFill/>
            <a:miter lim="800000"/>
            <a:headEnd/>
            <a:tailEnd/>
          </a:ln>
        </p:spPr>
        <p:txBody>
          <a:bodyPr/>
          <a:lstStyle/>
          <a:p>
            <a:pPr>
              <a:spcBef>
                <a:spcPts val="0"/>
              </a:spcBef>
              <a:spcAft>
                <a:spcPts val="1200"/>
              </a:spcAft>
            </a:pPr>
            <a:r>
              <a:rPr lang="en-US" sz="2200" b="0" dirty="0"/>
              <a:t>Firms can finance some of their own expansion through </a:t>
            </a:r>
            <a:r>
              <a:rPr lang="en-US" sz="2200" b="0" i="1" dirty="0"/>
              <a:t>retained earnings</a:t>
            </a:r>
            <a:r>
              <a:rPr lang="en-US" sz="2200" b="0" dirty="0"/>
              <a:t>, reinvesting profits back into the firm.</a:t>
            </a:r>
          </a:p>
          <a:p>
            <a:pPr>
              <a:spcBef>
                <a:spcPts val="0"/>
              </a:spcBef>
              <a:spcAft>
                <a:spcPts val="1200"/>
              </a:spcAft>
            </a:pPr>
            <a:r>
              <a:rPr lang="en-US" sz="2200" b="0" dirty="0"/>
              <a:t>But often firms want to obtain more funds for expansion than are available in this way.</a:t>
            </a:r>
          </a:p>
          <a:p>
            <a:pPr>
              <a:spcBef>
                <a:spcPts val="0"/>
              </a:spcBef>
              <a:spcAft>
                <a:spcPts val="1200"/>
              </a:spcAft>
            </a:pPr>
            <a:r>
              <a:rPr lang="en-US" sz="2200" b="0" dirty="0"/>
              <a:t>They obtain these funds via the </a:t>
            </a:r>
            <a:r>
              <a:rPr lang="en-US" sz="2200" i="1" dirty="0"/>
              <a:t>financial system</a:t>
            </a:r>
            <a:r>
              <a:rPr lang="en-US" sz="2200" b="0" dirty="0"/>
              <a:t>: the system of financial markets and financial intermediaries through which firms acquire funds from households.</a:t>
            </a:r>
          </a:p>
          <a:p>
            <a:pPr>
              <a:spcBef>
                <a:spcPts val="0"/>
              </a:spcBef>
              <a:spcAft>
                <a:spcPts val="1200"/>
              </a:spcAft>
            </a:pPr>
            <a:endParaRPr lang="en-US" sz="2200" b="0" dirty="0"/>
          </a:p>
          <a:p>
            <a:pPr>
              <a:spcBef>
                <a:spcPts val="0"/>
              </a:spcBef>
              <a:spcAft>
                <a:spcPts val="1200"/>
              </a:spcAft>
            </a:pPr>
            <a:r>
              <a:rPr lang="en-US" sz="2200" b="0" i="1" dirty="0"/>
              <a:t>Example: stock and bond markets		Example: banks</a:t>
            </a:r>
          </a:p>
        </p:txBody>
      </p:sp>
      <p:cxnSp>
        <p:nvCxnSpPr>
          <p:cNvPr id="5" name="Straight Arrow Connector 4"/>
          <p:cNvCxnSpPr/>
          <p:nvPr/>
        </p:nvCxnSpPr>
        <p:spPr bwMode="auto">
          <a:xfrm flipH="1" flipV="1">
            <a:off x="1979612" y="3136900"/>
            <a:ext cx="495300" cy="1117600"/>
          </a:xfrm>
          <a:prstGeom prst="straightConnector1">
            <a:avLst/>
          </a:prstGeom>
          <a:noFill/>
          <a:ln w="38100" cap="flat" cmpd="sng" algn="ctr">
            <a:solidFill>
              <a:srgbClr val="0066B3"/>
            </a:solidFill>
            <a:prstDash val="solid"/>
            <a:round/>
            <a:headEnd type="arrow"/>
            <a:tailEnd type="arrow"/>
          </a:ln>
          <a:effectLst/>
        </p:spPr>
      </p:cxnSp>
      <p:cxnSp>
        <p:nvCxnSpPr>
          <p:cNvPr id="6" name="Straight Arrow Connector 5"/>
          <p:cNvCxnSpPr/>
          <p:nvPr/>
        </p:nvCxnSpPr>
        <p:spPr bwMode="auto">
          <a:xfrm flipH="1" flipV="1">
            <a:off x="5141912" y="3225800"/>
            <a:ext cx="1346200" cy="1028700"/>
          </a:xfrm>
          <a:prstGeom prst="straightConnector1">
            <a:avLst/>
          </a:prstGeom>
          <a:noFill/>
          <a:ln w="38100" cap="flat" cmpd="sng" algn="ctr">
            <a:solidFill>
              <a:srgbClr val="0066B3"/>
            </a:solidFill>
            <a:prstDash val="solid"/>
            <a:round/>
            <a:headEnd type="arrow"/>
            <a:tailEnd type="arrow"/>
          </a:ln>
          <a:effectLst/>
        </p:spPr>
      </p:cxnSp>
    </p:spTree>
    <p:extLst>
      <p:ext uri="{BB962C8B-B14F-4D97-AF65-F5344CB8AC3E}">
        <p14:creationId xmlns:p14="http://schemas.microsoft.com/office/powerpoint/2010/main" val="703783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wipe(left)">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markets and financial intermediaries</a:t>
            </a:r>
          </a:p>
        </p:txBody>
      </p:sp>
      <p:sp>
        <p:nvSpPr>
          <p:cNvPr id="3" name="Text Placeholder 2"/>
          <p:cNvSpPr>
            <a:spLocks noGrp="1"/>
          </p:cNvSpPr>
          <p:nvPr>
            <p:ph type="body" sz="quarter" idx="11"/>
          </p:nvPr>
        </p:nvSpPr>
        <p:spPr/>
        <p:txBody>
          <a:bodyPr/>
          <a:lstStyle/>
          <a:p>
            <a:pPr>
              <a:spcBef>
                <a:spcPts val="0"/>
              </a:spcBef>
              <a:spcAft>
                <a:spcPts val="1200"/>
              </a:spcAft>
            </a:pPr>
            <a:r>
              <a:rPr lang="en-US" b="1" i="1" dirty="0"/>
              <a:t>Financial markets</a:t>
            </a:r>
            <a:r>
              <a:rPr lang="en-US" b="1" dirty="0"/>
              <a:t> </a:t>
            </a:r>
            <a:r>
              <a:rPr lang="en-US" dirty="0"/>
              <a:t>are markets where financial securities, such as stocks and bonds, are bought and sold.</a:t>
            </a:r>
          </a:p>
          <a:p>
            <a:pPr>
              <a:spcBef>
                <a:spcPts val="0"/>
              </a:spcBef>
              <a:spcAft>
                <a:spcPts val="1200"/>
              </a:spcAft>
            </a:pPr>
            <a:r>
              <a:rPr lang="en-US" dirty="0"/>
              <a:t>A </a:t>
            </a:r>
            <a:r>
              <a:rPr lang="en-US" b="1" i="1" dirty="0"/>
              <a:t>financial security</a:t>
            </a:r>
            <a:r>
              <a:rPr lang="en-US" b="1" dirty="0"/>
              <a:t> </a:t>
            </a:r>
            <a:r>
              <a:rPr lang="en-US" dirty="0"/>
              <a:t>is a document (sometimes electronic) stating the terms under which funds pass from the buyer of the security to the seller.</a:t>
            </a:r>
          </a:p>
          <a:p>
            <a:pPr>
              <a:spcBef>
                <a:spcPts val="0"/>
              </a:spcBef>
              <a:spcAft>
                <a:spcPts val="1200"/>
              </a:spcAft>
            </a:pPr>
            <a:r>
              <a:rPr lang="en-US" dirty="0"/>
              <a:t>A </a:t>
            </a:r>
            <a:r>
              <a:rPr lang="en-US" b="1" i="1" dirty="0"/>
              <a:t>stock</a:t>
            </a:r>
            <a:r>
              <a:rPr lang="en-US" dirty="0"/>
              <a:t> is a financial security representing partial ownership of a firm.</a:t>
            </a:r>
          </a:p>
          <a:p>
            <a:pPr>
              <a:spcBef>
                <a:spcPts val="0"/>
              </a:spcBef>
              <a:spcAft>
                <a:spcPts val="1200"/>
              </a:spcAft>
            </a:pPr>
            <a:r>
              <a:rPr lang="en-US" dirty="0"/>
              <a:t>A </a:t>
            </a:r>
            <a:r>
              <a:rPr lang="en-US" b="1" i="1" dirty="0"/>
              <a:t>bond</a:t>
            </a:r>
            <a:r>
              <a:rPr lang="en-US" dirty="0"/>
              <a:t> is a financial security promising to repay a fixed amount of funds. A bond essentially a loan from a household to a firm.</a:t>
            </a:r>
          </a:p>
          <a:p>
            <a:pPr>
              <a:spcBef>
                <a:spcPts val="0"/>
              </a:spcBef>
              <a:spcAft>
                <a:spcPts val="1200"/>
              </a:spcAft>
            </a:pPr>
            <a:endParaRPr lang="en-US" dirty="0"/>
          </a:p>
          <a:p>
            <a:pPr>
              <a:spcBef>
                <a:spcPts val="0"/>
              </a:spcBef>
              <a:spcAft>
                <a:spcPts val="1200"/>
              </a:spcAft>
            </a:pPr>
            <a:r>
              <a:rPr lang="en-US" b="1" i="1" dirty="0"/>
              <a:t>Financial intermediaries </a:t>
            </a:r>
            <a:r>
              <a:rPr lang="en-US" dirty="0"/>
              <a:t>are firms, such as banks, mutual funds, pension funds, and insurance companies, that borrow funds from savers and lend them to borrowers.</a:t>
            </a:r>
          </a:p>
          <a:p>
            <a:pPr>
              <a:spcBef>
                <a:spcPts val="0"/>
              </a:spcBef>
              <a:spcAft>
                <a:spcPts val="1200"/>
              </a:spcAft>
            </a:pPr>
            <a:r>
              <a:rPr lang="en-US" dirty="0"/>
              <a:t>Some financial intermediaries, like </a:t>
            </a:r>
            <a:r>
              <a:rPr lang="en-US" i="1" dirty="0"/>
              <a:t>mutual funds</a:t>
            </a:r>
            <a:r>
              <a:rPr lang="en-US" dirty="0"/>
              <a:t>, sell shares to savers then use the funds to buy financial securities.</a:t>
            </a:r>
          </a:p>
          <a:p>
            <a:pPr>
              <a:spcBef>
                <a:spcPts val="0"/>
              </a:spcBef>
              <a:spcAft>
                <a:spcPts val="1200"/>
              </a:spcAft>
            </a:pPr>
            <a:endParaRPr lang="en-US" dirty="0"/>
          </a:p>
          <a:p>
            <a:pPr>
              <a:spcBef>
                <a:spcPts val="0"/>
              </a:spcBef>
              <a:spcAft>
                <a:spcPts val="1200"/>
              </a:spcAft>
            </a:pPr>
            <a:endParaRPr lang="en-US" dirty="0"/>
          </a:p>
          <a:p>
            <a:endParaRPr lang="en-US" dirty="0"/>
          </a:p>
        </p:txBody>
      </p:sp>
    </p:spTree>
    <p:extLst>
      <p:ext uri="{BB962C8B-B14F-4D97-AF65-F5344CB8AC3E}">
        <p14:creationId xmlns:p14="http://schemas.microsoft.com/office/powerpoint/2010/main" val="306712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wipe(left)">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key services of the financial system</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The financial system provides three key services:</a:t>
            </a:r>
          </a:p>
          <a:p>
            <a:pPr>
              <a:spcBef>
                <a:spcPts val="0"/>
              </a:spcBef>
              <a:spcAft>
                <a:spcPts val="1200"/>
              </a:spcAft>
            </a:pPr>
            <a:r>
              <a:rPr lang="en-US" b="1" i="1" dirty="0"/>
              <a:t>Risk-sharing</a:t>
            </a:r>
          </a:p>
          <a:p>
            <a:pPr>
              <a:spcBef>
                <a:spcPts val="0"/>
              </a:spcBef>
              <a:spcAft>
                <a:spcPts val="1200"/>
              </a:spcAft>
            </a:pPr>
            <a:r>
              <a:rPr lang="en-US" dirty="0"/>
              <a:t>By allowing investors to spread their money over many different assets, investors can reduce their risk while maintaining a high expected return on their investment</a:t>
            </a:r>
          </a:p>
          <a:p>
            <a:pPr>
              <a:spcBef>
                <a:spcPts val="0"/>
              </a:spcBef>
              <a:spcAft>
                <a:spcPts val="1200"/>
              </a:spcAft>
            </a:pPr>
            <a:r>
              <a:rPr lang="en-US" b="1" i="1" dirty="0"/>
              <a:t>Liquidity</a:t>
            </a:r>
          </a:p>
          <a:p>
            <a:pPr>
              <a:spcBef>
                <a:spcPts val="0"/>
              </a:spcBef>
              <a:spcAft>
                <a:spcPts val="1200"/>
              </a:spcAft>
            </a:pPr>
            <a:r>
              <a:rPr lang="en-US" dirty="0"/>
              <a:t>The financial system allows savers to quickly convert their investments into cash.</a:t>
            </a:r>
          </a:p>
          <a:p>
            <a:pPr>
              <a:spcBef>
                <a:spcPts val="0"/>
              </a:spcBef>
              <a:spcAft>
                <a:spcPts val="1200"/>
              </a:spcAft>
            </a:pPr>
            <a:r>
              <a:rPr lang="en-US" b="1" i="1" dirty="0"/>
              <a:t>Information</a:t>
            </a:r>
          </a:p>
          <a:p>
            <a:pPr>
              <a:spcBef>
                <a:spcPts val="0"/>
              </a:spcBef>
              <a:spcAft>
                <a:spcPts val="1200"/>
              </a:spcAft>
            </a:pPr>
            <a:r>
              <a:rPr lang="en-US" dirty="0"/>
              <a:t>The prices of financial securities represent the beliefs of other investors and financial intermediaries about the future revenue stream from holding those securities.</a:t>
            </a:r>
          </a:p>
          <a:p>
            <a:pPr>
              <a:spcBef>
                <a:spcPts val="0"/>
              </a:spcBef>
              <a:spcAft>
                <a:spcPts val="1200"/>
              </a:spcAft>
            </a:pPr>
            <a:r>
              <a:rPr lang="en-US" dirty="0"/>
              <a:t>This aggregation of information makes funds flow to the right firms.</a:t>
            </a:r>
          </a:p>
          <a:p>
            <a:endParaRPr lang="en-US" dirty="0"/>
          </a:p>
        </p:txBody>
      </p:sp>
    </p:spTree>
    <p:extLst>
      <p:ext uri="{BB962C8B-B14F-4D97-AF65-F5344CB8AC3E}">
        <p14:creationId xmlns:p14="http://schemas.microsoft.com/office/powerpoint/2010/main" val="132872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macroeconomics of savings and investment</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We will now derive the result that </a:t>
            </a:r>
            <a:r>
              <a:rPr lang="en-US" i="1" dirty="0"/>
              <a:t>the total value of saving in the economy must equal the total value of investment.</a:t>
            </a:r>
            <a:endParaRPr lang="en-US" dirty="0"/>
          </a:p>
          <a:p>
            <a:pPr>
              <a:spcBef>
                <a:spcPts val="0"/>
              </a:spcBef>
              <a:spcAft>
                <a:spcPts val="1200"/>
              </a:spcAft>
            </a:pPr>
            <a:r>
              <a:rPr lang="en-US" dirty="0"/>
              <a:t>Recall that we can express the GDP of a nation (</a:t>
            </a:r>
            <a:r>
              <a:rPr lang="en-US" i="1" dirty="0"/>
              <a:t>Y</a:t>
            </a:r>
            <a:r>
              <a:rPr lang="en-US" dirty="0"/>
              <a:t>) as the sum of consumption (</a:t>
            </a:r>
            <a:r>
              <a:rPr lang="en-US" i="1" dirty="0"/>
              <a:t>C</a:t>
            </a:r>
            <a:r>
              <a:rPr lang="en-US" dirty="0"/>
              <a:t>), investment (</a:t>
            </a:r>
            <a:r>
              <a:rPr lang="en-US" i="1" dirty="0"/>
              <a:t>I</a:t>
            </a:r>
            <a:r>
              <a:rPr lang="en-US" dirty="0"/>
              <a:t>), government purchases (</a:t>
            </a:r>
            <a:r>
              <a:rPr lang="en-US" i="1" dirty="0"/>
              <a:t>G</a:t>
            </a:r>
            <a:r>
              <a:rPr lang="en-US" dirty="0"/>
              <a:t>), and net exports (</a:t>
            </a:r>
            <a:r>
              <a:rPr lang="en-US" i="1" dirty="0"/>
              <a:t>NX</a:t>
            </a:r>
            <a:r>
              <a:rPr lang="en-US" dirty="0"/>
              <a:t>). That is, </a:t>
            </a:r>
          </a:p>
          <a:p>
            <a:pPr>
              <a:spcBef>
                <a:spcPts val="0"/>
              </a:spcBef>
              <a:spcAft>
                <a:spcPts val="1200"/>
              </a:spcAft>
            </a:pPr>
            <a:r>
              <a:rPr lang="en-US" dirty="0"/>
              <a:t>	</a:t>
            </a:r>
            <a:r>
              <a:rPr lang="en-US" i="1" dirty="0"/>
              <a:t>Y = C + I + G + NX</a:t>
            </a:r>
          </a:p>
          <a:p>
            <a:pPr>
              <a:spcBef>
                <a:spcPts val="0"/>
              </a:spcBef>
              <a:spcAft>
                <a:spcPts val="1200"/>
              </a:spcAft>
            </a:pPr>
            <a:r>
              <a:rPr lang="en-US" dirty="0"/>
              <a:t>For the sake of simplicity, we will assume a </a:t>
            </a:r>
            <a:r>
              <a:rPr lang="en-US" i="1" dirty="0"/>
              <a:t>closed economy</a:t>
            </a:r>
            <a:r>
              <a:rPr lang="en-US" dirty="0"/>
              <a:t>, with no exports or imports; so</a:t>
            </a:r>
          </a:p>
          <a:p>
            <a:pPr>
              <a:spcBef>
                <a:spcPts val="0"/>
              </a:spcBef>
              <a:spcAft>
                <a:spcPts val="1200"/>
              </a:spcAft>
            </a:pPr>
            <a:r>
              <a:rPr lang="en-US" dirty="0"/>
              <a:t>	</a:t>
            </a:r>
            <a:r>
              <a:rPr lang="en-US" i="1" dirty="0"/>
              <a:t>Y = C + I + G</a:t>
            </a:r>
          </a:p>
          <a:p>
            <a:pPr>
              <a:spcBef>
                <a:spcPts val="0"/>
              </a:spcBef>
              <a:spcAft>
                <a:spcPts val="1200"/>
              </a:spcAft>
            </a:pPr>
            <a:r>
              <a:rPr lang="en-US" dirty="0"/>
              <a:t>We can rearrange this to obtain an expression for investment:</a:t>
            </a:r>
          </a:p>
          <a:p>
            <a:pPr>
              <a:spcBef>
                <a:spcPts val="0"/>
              </a:spcBef>
              <a:spcAft>
                <a:spcPts val="1200"/>
              </a:spcAft>
            </a:pPr>
            <a:r>
              <a:rPr lang="en-US" dirty="0"/>
              <a:t>	</a:t>
            </a:r>
            <a:r>
              <a:rPr lang="en-US" i="1" dirty="0"/>
              <a:t>I = Y – C – G</a:t>
            </a:r>
          </a:p>
          <a:p>
            <a:pPr>
              <a:spcBef>
                <a:spcPts val="0"/>
              </a:spcBef>
              <a:spcAft>
                <a:spcPts val="1200"/>
              </a:spcAft>
            </a:pPr>
            <a:r>
              <a:rPr lang="en-US" dirty="0"/>
              <a:t>That is, investment in a closed economy is equal to income minus consumption and government purchases.</a:t>
            </a:r>
          </a:p>
        </p:txBody>
      </p:sp>
    </p:spTree>
    <p:extLst>
      <p:ext uri="{BB962C8B-B14F-4D97-AF65-F5344CB8AC3E}">
        <p14:creationId xmlns:p14="http://schemas.microsoft.com/office/powerpoint/2010/main" val="291310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wipe(left)">
                                      <p:cBhvr>
                                        <p:cTn id="29" dur="500"/>
                                        <p:tgtEl>
                                          <p:spTgt spid="3">
                                            <p:txEl>
                                              <p:pRg st="5" end="5"/>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left)">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Economic Growth, the Financial System, and Business Cycles</a:t>
            </a:r>
          </a:p>
        </p:txBody>
      </p:sp>
    </p:spTree>
    <p:extLst>
      <p:ext uri="{BB962C8B-B14F-4D97-AF65-F5344CB8AC3E}">
        <p14:creationId xmlns:p14="http://schemas.microsoft.com/office/powerpoint/2010/main" val="820659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Savings</a:t>
            </a:r>
          </a:p>
        </p:txBody>
      </p:sp>
      <p:sp>
        <p:nvSpPr>
          <p:cNvPr id="3" name="Text Placeholder 2"/>
          <p:cNvSpPr>
            <a:spLocks noGrp="1"/>
          </p:cNvSpPr>
          <p:nvPr>
            <p:ph type="body" sz="quarter" idx="11"/>
          </p:nvPr>
        </p:nvSpPr>
        <p:spPr>
          <a:xfrm>
            <a:off x="152400" y="838200"/>
            <a:ext cx="8839200" cy="5791200"/>
          </a:xfrm>
        </p:spPr>
        <p:txBody>
          <a:bodyPr/>
          <a:lstStyle/>
          <a:p>
            <a:pPr>
              <a:spcAft>
                <a:spcPts val="0"/>
              </a:spcAft>
            </a:pPr>
            <a:r>
              <a:rPr lang="en-US" dirty="0"/>
              <a:t>Now let’s examine savings. Savings is composed of </a:t>
            </a:r>
            <a:r>
              <a:rPr lang="en-US" i="1" dirty="0"/>
              <a:t>private savings</a:t>
            </a:r>
            <a:r>
              <a:rPr lang="en-US" dirty="0"/>
              <a:t> (by households, </a:t>
            </a:r>
            <a:r>
              <a:rPr lang="en-US" i="1" dirty="0" err="1"/>
              <a:t>S</a:t>
            </a:r>
            <a:r>
              <a:rPr lang="en-US" baseline="-25000" dirty="0" err="1"/>
              <a:t>Private</a:t>
            </a:r>
            <a:r>
              <a:rPr lang="en-US" dirty="0"/>
              <a:t>) and public savings (by the government, </a:t>
            </a:r>
            <a:r>
              <a:rPr lang="en-US" i="1" dirty="0" err="1"/>
              <a:t>S</a:t>
            </a:r>
            <a:r>
              <a:rPr lang="en-US" baseline="-25000" dirty="0" err="1"/>
              <a:t>Public</a:t>
            </a:r>
            <a:r>
              <a:rPr lang="en-US" dirty="0"/>
              <a:t>).</a:t>
            </a:r>
          </a:p>
          <a:p>
            <a:pPr>
              <a:spcAft>
                <a:spcPts val="0"/>
              </a:spcAft>
            </a:pPr>
            <a:r>
              <a:rPr lang="en-US" i="1" dirty="0" err="1"/>
              <a:t>S</a:t>
            </a:r>
            <a:r>
              <a:rPr lang="en-US" baseline="-25000" dirty="0" err="1"/>
              <a:t>Private</a:t>
            </a:r>
            <a:r>
              <a:rPr lang="en-US" dirty="0"/>
              <a:t> is equal to all household income that is not spent; household incomes derive from the payments for factors of production (</a:t>
            </a:r>
            <a:r>
              <a:rPr lang="en-US" i="1" dirty="0"/>
              <a:t>Y)</a:t>
            </a:r>
            <a:r>
              <a:rPr lang="en-US" dirty="0"/>
              <a:t> and transfer payments (</a:t>
            </a:r>
            <a:r>
              <a:rPr lang="en-US" i="1" dirty="0"/>
              <a:t>TR</a:t>
            </a:r>
            <a:r>
              <a:rPr lang="en-US" dirty="0"/>
              <a:t>); households spend money on consumption (</a:t>
            </a:r>
            <a:r>
              <a:rPr lang="en-US" i="1" dirty="0"/>
              <a:t>C</a:t>
            </a:r>
            <a:r>
              <a:rPr lang="en-US" dirty="0"/>
              <a:t>) and taxes (</a:t>
            </a:r>
            <a:r>
              <a:rPr lang="en-US" i="1" dirty="0"/>
              <a:t>T</a:t>
            </a:r>
            <a:r>
              <a:rPr lang="en-US" dirty="0"/>
              <a:t>). So</a:t>
            </a:r>
          </a:p>
          <a:p>
            <a:pPr>
              <a:spcAft>
                <a:spcPts val="0"/>
              </a:spcAft>
            </a:pPr>
            <a:r>
              <a:rPr lang="en-US" i="1" dirty="0"/>
              <a:t>	</a:t>
            </a:r>
            <a:r>
              <a:rPr lang="en-US" i="1" dirty="0" err="1"/>
              <a:t>S</a:t>
            </a:r>
            <a:r>
              <a:rPr lang="en-US" baseline="-25000" dirty="0" err="1"/>
              <a:t>Private</a:t>
            </a:r>
            <a:r>
              <a:rPr lang="en-US" i="1" dirty="0"/>
              <a:t> = Y + TR – C – T</a:t>
            </a:r>
          </a:p>
          <a:p>
            <a:pPr>
              <a:spcAft>
                <a:spcPts val="0"/>
              </a:spcAft>
            </a:pPr>
            <a:r>
              <a:rPr lang="en-US" dirty="0"/>
              <a:t>The government “saves” whatever it brings in but does not spend (this may be negative, known as </a:t>
            </a:r>
            <a:r>
              <a:rPr lang="en-US" i="1" dirty="0"/>
              <a:t>dissaving</a:t>
            </a:r>
            <a:r>
              <a:rPr lang="en-US" dirty="0"/>
              <a:t>):</a:t>
            </a:r>
          </a:p>
          <a:p>
            <a:pPr>
              <a:spcAft>
                <a:spcPts val="0"/>
              </a:spcAft>
            </a:pPr>
            <a:r>
              <a:rPr lang="en-US" dirty="0"/>
              <a:t>	</a:t>
            </a:r>
            <a:r>
              <a:rPr lang="en-US" i="1" dirty="0" err="1"/>
              <a:t>S</a:t>
            </a:r>
            <a:r>
              <a:rPr lang="en-US" baseline="-25000" dirty="0" err="1"/>
              <a:t>Public</a:t>
            </a:r>
            <a:r>
              <a:rPr lang="en-US" i="1" dirty="0"/>
              <a:t> = T – G – TR</a:t>
            </a:r>
          </a:p>
          <a:p>
            <a:pPr>
              <a:spcAft>
                <a:spcPts val="0"/>
              </a:spcAft>
            </a:pPr>
            <a:endParaRPr lang="en-US" dirty="0"/>
          </a:p>
          <a:p>
            <a:pPr>
              <a:spcAft>
                <a:spcPts val="0"/>
              </a:spcAft>
            </a:pPr>
            <a:r>
              <a:rPr lang="en-US" dirty="0"/>
              <a:t>So total saving is:</a:t>
            </a:r>
          </a:p>
          <a:p>
            <a:pPr>
              <a:spcAft>
                <a:spcPts val="0"/>
              </a:spcAft>
            </a:pPr>
            <a:r>
              <a:rPr lang="en-US" dirty="0"/>
              <a:t>	</a:t>
            </a:r>
            <a:r>
              <a:rPr lang="en-US" i="1" dirty="0"/>
              <a:t>S = </a:t>
            </a:r>
            <a:r>
              <a:rPr lang="en-US" i="1" dirty="0" err="1"/>
              <a:t>S</a:t>
            </a:r>
            <a:r>
              <a:rPr lang="en-US" baseline="-25000" dirty="0" err="1"/>
              <a:t>Private</a:t>
            </a:r>
            <a:r>
              <a:rPr lang="en-US" i="1" dirty="0"/>
              <a:t> + </a:t>
            </a:r>
            <a:r>
              <a:rPr lang="en-US" i="1" dirty="0" err="1"/>
              <a:t>S</a:t>
            </a:r>
            <a:r>
              <a:rPr lang="en-US" baseline="-25000" dirty="0" err="1"/>
              <a:t>Public</a:t>
            </a:r>
            <a:r>
              <a:rPr lang="en-US" i="1" dirty="0"/>
              <a:t> 	= Y + TR – C – T + T – G – TR</a:t>
            </a:r>
          </a:p>
          <a:p>
            <a:pPr>
              <a:spcAft>
                <a:spcPts val="0"/>
              </a:spcAft>
            </a:pPr>
            <a:r>
              <a:rPr lang="en-US" i="1" dirty="0"/>
              <a:t>				= Y – C – G</a:t>
            </a:r>
            <a:endParaRPr lang="en-US" dirty="0"/>
          </a:p>
        </p:txBody>
      </p:sp>
    </p:spTree>
    <p:extLst>
      <p:ext uri="{BB962C8B-B14F-4D97-AF65-F5344CB8AC3E}">
        <p14:creationId xmlns:p14="http://schemas.microsoft.com/office/powerpoint/2010/main" val="30288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left)">
                                      <p:cBhvr>
                                        <p:cTn id="29" dur="500"/>
                                        <p:tgtEl>
                                          <p:spTgt spid="3">
                                            <p:txEl>
                                              <p:pRg st="6" end="6"/>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wipe(left)">
                                      <p:cBhvr>
                                        <p:cTn id="33" dur="500"/>
                                        <p:tgtEl>
                                          <p:spTgt spid="3">
                                            <p:txEl>
                                              <p:pRg st="7" end="7"/>
                                            </p:txEl>
                                          </p:spTgt>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left)">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Savings equals investment</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The two previous slides led us to the same expressions for savings and investment. So we conclude that savings must equal investment:</a:t>
            </a:r>
          </a:p>
          <a:p>
            <a:pPr>
              <a:spcBef>
                <a:spcPts val="0"/>
              </a:spcBef>
              <a:spcAft>
                <a:spcPts val="1200"/>
              </a:spcAft>
            </a:pPr>
            <a:r>
              <a:rPr lang="en-US" i="1" dirty="0"/>
              <a:t>	S = I</a:t>
            </a:r>
            <a:endParaRPr lang="en-US" dirty="0"/>
          </a:p>
          <a:p>
            <a:pPr>
              <a:spcBef>
                <a:spcPts val="0"/>
              </a:spcBef>
              <a:spcAft>
                <a:spcPts val="1200"/>
              </a:spcAft>
            </a:pPr>
            <a:endParaRPr lang="en-US" dirty="0"/>
          </a:p>
          <a:p>
            <a:pPr>
              <a:spcBef>
                <a:spcPts val="0"/>
              </a:spcBef>
              <a:spcAft>
                <a:spcPts val="1200"/>
              </a:spcAft>
            </a:pPr>
            <a:r>
              <a:rPr lang="en-US" dirty="0"/>
              <a:t>When </a:t>
            </a:r>
            <a:r>
              <a:rPr lang="en-US" i="1" dirty="0" err="1"/>
              <a:t>S</a:t>
            </a:r>
            <a:r>
              <a:rPr lang="en-US" baseline="-25000" dirty="0" err="1"/>
              <a:t>Public</a:t>
            </a:r>
            <a:r>
              <a:rPr lang="en-US" dirty="0"/>
              <a:t> is zero, the government spends as much as it brings in; this is known as a </a:t>
            </a:r>
            <a:r>
              <a:rPr lang="en-US" i="1" dirty="0"/>
              <a:t>balanced budget</a:t>
            </a:r>
            <a:r>
              <a:rPr lang="en-US" dirty="0"/>
              <a:t>. Negative and positive values for </a:t>
            </a:r>
            <a:r>
              <a:rPr lang="en-US" i="1" dirty="0" err="1"/>
              <a:t>S</a:t>
            </a:r>
            <a:r>
              <a:rPr lang="en-US" baseline="-25000" dirty="0" err="1"/>
              <a:t>Public</a:t>
            </a:r>
            <a:r>
              <a:rPr lang="en-US" dirty="0"/>
              <a:t> are known as </a:t>
            </a:r>
            <a:r>
              <a:rPr lang="en-US" i="1" dirty="0"/>
              <a:t>budget deficits </a:t>
            </a:r>
            <a:r>
              <a:rPr lang="en-US" dirty="0"/>
              <a:t>and </a:t>
            </a:r>
            <a:r>
              <a:rPr lang="en-US" i="1" dirty="0"/>
              <a:t>budget surpluses</a:t>
            </a:r>
            <a:r>
              <a:rPr lang="en-US" dirty="0"/>
              <a:t> respectively.</a:t>
            </a:r>
          </a:p>
          <a:p>
            <a:pPr>
              <a:spcBef>
                <a:spcPts val="0"/>
              </a:spcBef>
              <a:spcAft>
                <a:spcPts val="1200"/>
              </a:spcAft>
            </a:pPr>
            <a:r>
              <a:rPr lang="en-US" dirty="0"/>
              <a:t>Since the federal government funds its current deficits with borrowing (selling Treasury bonds), this takes away from the money available for investment spending.</a:t>
            </a:r>
          </a:p>
        </p:txBody>
      </p:sp>
    </p:spTree>
    <p:extLst>
      <p:ext uri="{BB962C8B-B14F-4D97-AF65-F5344CB8AC3E}">
        <p14:creationId xmlns:p14="http://schemas.microsoft.com/office/powerpoint/2010/main" val="145303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52400" y="838200"/>
            <a:ext cx="5029200" cy="5638800"/>
          </a:xfrm>
        </p:spPr>
        <p:txBody>
          <a:bodyPr/>
          <a:lstStyle/>
          <a:p>
            <a:pPr>
              <a:spcAft>
                <a:spcPts val="1200"/>
              </a:spcAft>
            </a:pPr>
            <a:r>
              <a:rPr lang="en-US" dirty="0"/>
              <a:t>In Charles Dickens’ </a:t>
            </a:r>
            <a:r>
              <a:rPr lang="en-US" i="1" dirty="0"/>
              <a:t>A Christmas Carol</a:t>
            </a:r>
            <a:r>
              <a:rPr lang="en-US" dirty="0"/>
              <a:t>, Ebenezer Scrooge initially spends little. In the book, this is portrayed negatively; but is this really fair?</a:t>
            </a:r>
          </a:p>
          <a:p>
            <a:pPr marL="342900" indent="-342900">
              <a:spcAft>
                <a:spcPts val="1200"/>
              </a:spcAft>
              <a:buFont typeface="Arial" panose="020B0604020202020204" pitchFamily="34" charset="0"/>
              <a:buChar char="•"/>
            </a:pPr>
            <a:r>
              <a:rPr lang="en-US" dirty="0"/>
              <a:t>By declining to consume, Scrooge elects to save. Society’s resources can then be set toward investment, increasing productive capacity and hence future consumption.</a:t>
            </a:r>
          </a:p>
          <a:p>
            <a:pPr>
              <a:spcAft>
                <a:spcPts val="1200"/>
              </a:spcAft>
            </a:pPr>
            <a:r>
              <a:rPr lang="en-US" dirty="0"/>
              <a:t>By the end of the story, Scrooge starts to spend his wealth. While this encourages current production, society was probably better served—and achieved stronger growth—when Scrooge chose to save instead.</a:t>
            </a:r>
          </a:p>
        </p:txBody>
      </p:sp>
      <p:sp>
        <p:nvSpPr>
          <p:cNvPr id="3" name="Title 2"/>
          <p:cNvSpPr>
            <a:spLocks noGrp="1"/>
          </p:cNvSpPr>
          <p:nvPr>
            <p:ph type="title"/>
          </p:nvPr>
        </p:nvSpPr>
        <p:spPr/>
        <p:txBody>
          <a:bodyPr/>
          <a:lstStyle/>
          <a:p>
            <a:r>
              <a:rPr lang="en-US" sz="2100" dirty="0"/>
              <a:t>Ebenezer Scrooge: accidental promoter of economic growth?</a:t>
            </a:r>
          </a:p>
        </p:txBody>
      </p:sp>
      <p:pic>
        <p:nvPicPr>
          <p:cNvPr id="4" name="Picture 2"/>
          <p:cNvPicPr>
            <a:picLocks noChangeAspect="1" noChangeArrowheads="1"/>
          </p:cNvPicPr>
          <p:nvPr/>
        </p:nvPicPr>
        <p:blipFill>
          <a:blip r:embed="rId2"/>
          <a:srcRect/>
          <a:stretch>
            <a:fillRect/>
          </a:stretch>
        </p:blipFill>
        <p:spPr bwMode="auto">
          <a:xfrm>
            <a:off x="5184662" y="1143000"/>
            <a:ext cx="3865676" cy="4495800"/>
          </a:xfrm>
          <a:prstGeom prst="rect">
            <a:avLst/>
          </a:prstGeom>
          <a:noFill/>
          <a:ln w="9525">
            <a:noFill/>
            <a:miter lim="800000"/>
            <a:headEnd/>
            <a:tailEnd/>
          </a:ln>
        </p:spPr>
      </p:pic>
    </p:spTree>
    <p:extLst>
      <p:ext uri="{BB962C8B-B14F-4D97-AF65-F5344CB8AC3E}">
        <p14:creationId xmlns:p14="http://schemas.microsoft.com/office/powerpoint/2010/main" val="279480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market for loanable funds</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If savings must equal investments, how exactly does this occur?</a:t>
            </a:r>
          </a:p>
          <a:p>
            <a:pPr>
              <a:spcBef>
                <a:spcPts val="0"/>
              </a:spcBef>
              <a:spcAft>
                <a:spcPts val="1200"/>
              </a:spcAft>
            </a:pPr>
            <a:endParaRPr lang="en-US" dirty="0"/>
          </a:p>
          <a:p>
            <a:pPr>
              <a:spcBef>
                <a:spcPts val="0"/>
              </a:spcBef>
              <a:spcAft>
                <a:spcPts val="1200"/>
              </a:spcAft>
            </a:pPr>
            <a:r>
              <a:rPr lang="en-US" dirty="0"/>
              <a:t>The financial system is composed of many different markets—the market for stocks, for bonds, for certificates of deposits at banks, etc.</a:t>
            </a:r>
          </a:p>
          <a:p>
            <a:pPr marL="342900" indent="-342900">
              <a:spcBef>
                <a:spcPts val="0"/>
              </a:spcBef>
              <a:spcAft>
                <a:spcPts val="1200"/>
              </a:spcAft>
              <a:buFont typeface="Arial" panose="020B0604020202020204" pitchFamily="34" charset="0"/>
              <a:buChar char="•"/>
            </a:pPr>
            <a:r>
              <a:rPr lang="en-US" dirty="0"/>
              <a:t>A convenient way to model these is as a single market: the </a:t>
            </a:r>
            <a:r>
              <a:rPr lang="en-US" b="1" i="1" dirty="0"/>
              <a:t>market for loanable funds</a:t>
            </a:r>
            <a:r>
              <a:rPr lang="en-US" dirty="0"/>
              <a:t>, which is a (conceptual) interaction of borrowers and lenders determining the market interest rate and the quantity of loanable funds exchanged.</a:t>
            </a:r>
          </a:p>
          <a:p>
            <a:pPr>
              <a:spcBef>
                <a:spcPts val="0"/>
              </a:spcBef>
              <a:spcAft>
                <a:spcPts val="1200"/>
              </a:spcAft>
            </a:pPr>
            <a:endParaRPr lang="en-US" dirty="0"/>
          </a:p>
          <a:p>
            <a:pPr>
              <a:spcBef>
                <a:spcPts val="0"/>
              </a:spcBef>
              <a:spcAft>
                <a:spcPts val="1200"/>
              </a:spcAft>
            </a:pPr>
            <a:r>
              <a:rPr lang="en-US" dirty="0"/>
              <a:t>For now, we will assume that interactions are only between domestic households and firms—there is no interaction from foreign lenders and borrowers.</a:t>
            </a:r>
          </a:p>
        </p:txBody>
      </p:sp>
    </p:spTree>
    <p:extLst>
      <p:ext uri="{BB962C8B-B14F-4D97-AF65-F5344CB8AC3E}">
        <p14:creationId xmlns:p14="http://schemas.microsoft.com/office/powerpoint/2010/main" val="64867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left)">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market for loanable funds</a:t>
            </a:r>
          </a:p>
        </p:txBody>
      </p:sp>
      <p:sp>
        <p:nvSpPr>
          <p:cNvPr id="2" name="Text Placeholder 1"/>
          <p:cNvSpPr>
            <a:spLocks noGrp="1"/>
          </p:cNvSpPr>
          <p:nvPr>
            <p:ph type="body" sz="quarter" idx="11"/>
          </p:nvPr>
        </p:nvSpPr>
        <p:spPr>
          <a:xfrm>
            <a:off x="152400" y="838200"/>
            <a:ext cx="3962400" cy="5638800"/>
          </a:xfrm>
        </p:spPr>
        <p:txBody>
          <a:bodyPr/>
          <a:lstStyle/>
          <a:p>
            <a:pPr>
              <a:spcAft>
                <a:spcPts val="0"/>
              </a:spcAft>
            </a:pPr>
            <a:r>
              <a:rPr lang="en-US" dirty="0"/>
              <a:t>Firms borrow loanable funds from households. They borrow more when households demand a lower return on their money—a lower real interest rate.</a:t>
            </a:r>
          </a:p>
          <a:p>
            <a:pPr>
              <a:spcAft>
                <a:spcPts val="0"/>
              </a:spcAft>
            </a:pPr>
            <a:r>
              <a:rPr lang="en-US" dirty="0"/>
              <a:t>Households supply loanable funds to firms. They provide more when firms offer them a greater reward for delaying consumption—a higher real interest rate.</a:t>
            </a:r>
          </a:p>
          <a:p>
            <a:pPr>
              <a:spcAft>
                <a:spcPts val="0"/>
              </a:spcAft>
            </a:pPr>
            <a:r>
              <a:rPr lang="en-US" dirty="0"/>
              <a:t>Governments, through their saving or dissaving, affect the quantity of funds that “pass through” to firms.</a:t>
            </a:r>
          </a:p>
          <a:p>
            <a:pPr>
              <a:spcAft>
                <a:spcPts val="0"/>
              </a:spcAft>
            </a:pPr>
            <a:endParaRPr lang="en-US" dirty="0"/>
          </a:p>
        </p:txBody>
      </p:sp>
      <p:sp>
        <p:nvSpPr>
          <p:cNvPr id="3" name="Text Placeholder 2"/>
          <p:cNvSpPr>
            <a:spLocks noGrp="1"/>
          </p:cNvSpPr>
          <p:nvPr>
            <p:ph type="body" sz="quarter" idx="12"/>
          </p:nvPr>
        </p:nvSpPr>
        <p:spPr/>
        <p:txBody>
          <a:bodyPr/>
          <a:lstStyle/>
          <a:p>
            <a:r>
              <a:rPr lang="en-US" dirty="0"/>
              <a:t>The market for loanable funds</a:t>
            </a:r>
          </a:p>
        </p:txBody>
      </p:sp>
      <p:sp>
        <p:nvSpPr>
          <p:cNvPr id="4" name="Text Placeholder 3"/>
          <p:cNvSpPr>
            <a:spLocks noGrp="1"/>
          </p:cNvSpPr>
          <p:nvPr>
            <p:ph type="body" sz="quarter" idx="13"/>
          </p:nvPr>
        </p:nvSpPr>
        <p:spPr/>
        <p:txBody>
          <a:bodyPr/>
          <a:lstStyle/>
          <a:p>
            <a:r>
              <a:rPr lang="en-US" dirty="0"/>
              <a:t>Figure 10.3</a:t>
            </a:r>
          </a:p>
        </p:txBody>
      </p:sp>
      <p:pic>
        <p:nvPicPr>
          <p:cNvPr id="6" name="Picture 14" descr="Fig21-3-1"/>
          <p:cNvPicPr>
            <a:picLocks noChangeAspect="1" noChangeArrowheads="1"/>
          </p:cNvPicPr>
          <p:nvPr/>
        </p:nvPicPr>
        <p:blipFill>
          <a:blip r:embed="rId3"/>
          <a:srcRect/>
          <a:stretch>
            <a:fillRect/>
          </a:stretch>
        </p:blipFill>
        <p:spPr bwMode="auto">
          <a:xfrm>
            <a:off x="3532188" y="831850"/>
            <a:ext cx="5611812" cy="4041775"/>
          </a:xfrm>
          <a:prstGeom prst="rect">
            <a:avLst/>
          </a:prstGeom>
          <a:noFill/>
          <a:ln w="9525">
            <a:noFill/>
            <a:miter lim="800000"/>
            <a:headEnd/>
            <a:tailEnd/>
          </a:ln>
        </p:spPr>
      </p:pic>
      <p:pic>
        <p:nvPicPr>
          <p:cNvPr id="7" name="Picture 15" descr="Fig21-3-2"/>
          <p:cNvPicPr>
            <a:picLocks noChangeAspect="1" noChangeArrowheads="1"/>
          </p:cNvPicPr>
          <p:nvPr/>
        </p:nvPicPr>
        <p:blipFill>
          <a:blip r:embed="rId4"/>
          <a:srcRect/>
          <a:stretch>
            <a:fillRect/>
          </a:stretch>
        </p:blipFill>
        <p:spPr bwMode="auto">
          <a:xfrm>
            <a:off x="3532188" y="831850"/>
            <a:ext cx="5611812" cy="4041775"/>
          </a:xfrm>
          <a:prstGeom prst="rect">
            <a:avLst/>
          </a:prstGeom>
          <a:noFill/>
          <a:ln w="9525">
            <a:noFill/>
            <a:miter lim="800000"/>
            <a:headEnd/>
            <a:tailEnd/>
          </a:ln>
        </p:spPr>
      </p:pic>
      <p:pic>
        <p:nvPicPr>
          <p:cNvPr id="8" name="Picture 16" descr="Fig21-3-3"/>
          <p:cNvPicPr>
            <a:picLocks noChangeAspect="1" noChangeArrowheads="1"/>
          </p:cNvPicPr>
          <p:nvPr/>
        </p:nvPicPr>
        <p:blipFill>
          <a:blip r:embed="rId5"/>
          <a:srcRect/>
          <a:stretch>
            <a:fillRect/>
          </a:stretch>
        </p:blipFill>
        <p:spPr bwMode="auto">
          <a:xfrm>
            <a:off x="3532188" y="831850"/>
            <a:ext cx="5611812" cy="4041775"/>
          </a:xfrm>
          <a:prstGeom prst="rect">
            <a:avLst/>
          </a:prstGeom>
          <a:noFill/>
          <a:ln w="9525">
            <a:noFill/>
            <a:miter lim="800000"/>
            <a:headEnd/>
            <a:tailEnd/>
          </a:ln>
        </p:spPr>
      </p:pic>
      <p:pic>
        <p:nvPicPr>
          <p:cNvPr id="9" name="Picture 17" descr="Fig21-3-4"/>
          <p:cNvPicPr>
            <a:picLocks noChangeAspect="1" noChangeArrowheads="1"/>
          </p:cNvPicPr>
          <p:nvPr/>
        </p:nvPicPr>
        <p:blipFill>
          <a:blip r:embed="rId6"/>
          <a:srcRect/>
          <a:stretch>
            <a:fillRect/>
          </a:stretch>
        </p:blipFill>
        <p:spPr bwMode="auto">
          <a:xfrm>
            <a:off x="3530600" y="831850"/>
            <a:ext cx="5611813" cy="4041775"/>
          </a:xfrm>
          <a:prstGeom prst="rect">
            <a:avLst/>
          </a:prstGeom>
          <a:noFill/>
          <a:ln w="9525">
            <a:noFill/>
            <a:miter lim="800000"/>
            <a:headEnd/>
            <a:tailEnd/>
          </a:ln>
        </p:spPr>
      </p:pic>
    </p:spTree>
    <p:extLst>
      <p:ext uri="{BB962C8B-B14F-4D97-AF65-F5344CB8AC3E}">
        <p14:creationId xmlns:p14="http://schemas.microsoft.com/office/powerpoint/2010/main" val="422543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left)">
                                      <p:cBhvr>
                                        <p:cTn id="20" dur="500"/>
                                        <p:tgtEl>
                                          <p:spTgt spid="2">
                                            <p:txEl>
                                              <p:pRg st="1" end="1"/>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left)">
                                      <p:cBhvr>
                                        <p:cTn id="24" dur="1000"/>
                                        <p:tgtEl>
                                          <p:spTgt spid="8"/>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1000"/>
                                        <p:tgtEl>
                                          <p:spTgt spid="9"/>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left)">
                                      <p:cBhvr>
                                        <p:cTn id="3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 increase in the demand for loanable funds</a:t>
            </a:r>
          </a:p>
        </p:txBody>
      </p:sp>
      <p:sp>
        <p:nvSpPr>
          <p:cNvPr id="2" name="Text Placeholder 1"/>
          <p:cNvSpPr>
            <a:spLocks noGrp="1"/>
          </p:cNvSpPr>
          <p:nvPr>
            <p:ph type="body" sz="quarter" idx="11"/>
          </p:nvPr>
        </p:nvSpPr>
        <p:spPr>
          <a:xfrm>
            <a:off x="152400" y="838200"/>
            <a:ext cx="3276600" cy="5638800"/>
          </a:xfrm>
        </p:spPr>
        <p:txBody>
          <a:bodyPr/>
          <a:lstStyle/>
          <a:p>
            <a:pPr>
              <a:spcAft>
                <a:spcPts val="1200"/>
              </a:spcAft>
            </a:pPr>
            <a:r>
              <a:rPr lang="en-US" dirty="0"/>
              <a:t>Suppose that technological change occurs, so that investments become more profitable for firms.</a:t>
            </a:r>
          </a:p>
          <a:p>
            <a:pPr>
              <a:spcAft>
                <a:spcPts val="1200"/>
              </a:spcAft>
            </a:pPr>
            <a:r>
              <a:rPr lang="en-US" dirty="0"/>
              <a:t>This will increase the demand for loanable funds.</a:t>
            </a:r>
          </a:p>
          <a:p>
            <a:pPr>
              <a:spcAft>
                <a:spcPts val="1200"/>
              </a:spcAft>
            </a:pPr>
            <a:r>
              <a:rPr lang="en-US" dirty="0"/>
              <a:t>The real interest rate will rise, as will the quantity of funds loaned.</a:t>
            </a:r>
          </a:p>
          <a:p>
            <a:endParaRPr lang="en-US" dirty="0"/>
          </a:p>
        </p:txBody>
      </p:sp>
      <p:sp>
        <p:nvSpPr>
          <p:cNvPr id="3" name="Text Placeholder 2"/>
          <p:cNvSpPr>
            <a:spLocks noGrp="1"/>
          </p:cNvSpPr>
          <p:nvPr>
            <p:ph type="body" sz="quarter" idx="12"/>
          </p:nvPr>
        </p:nvSpPr>
        <p:spPr>
          <a:xfrm>
            <a:off x="5867400" y="5875337"/>
            <a:ext cx="2667000" cy="449263"/>
          </a:xfrm>
        </p:spPr>
        <p:txBody>
          <a:bodyPr/>
          <a:lstStyle/>
          <a:p>
            <a:r>
              <a:rPr lang="en-US" dirty="0"/>
              <a:t>An increase in the demand for loanable funds</a:t>
            </a:r>
          </a:p>
        </p:txBody>
      </p:sp>
      <p:sp>
        <p:nvSpPr>
          <p:cNvPr id="4" name="Text Placeholder 3"/>
          <p:cNvSpPr>
            <a:spLocks noGrp="1"/>
          </p:cNvSpPr>
          <p:nvPr>
            <p:ph type="body" sz="quarter" idx="13"/>
          </p:nvPr>
        </p:nvSpPr>
        <p:spPr>
          <a:xfrm>
            <a:off x="4533900" y="5875337"/>
            <a:ext cx="1352550" cy="381000"/>
          </a:xfrm>
        </p:spPr>
        <p:txBody>
          <a:bodyPr/>
          <a:lstStyle/>
          <a:p>
            <a:r>
              <a:rPr lang="en-US" dirty="0"/>
              <a:t>Figure 10.4</a:t>
            </a:r>
          </a:p>
        </p:txBody>
      </p:sp>
      <p:pic>
        <p:nvPicPr>
          <p:cNvPr id="6" name="Picture 21" descr="Fig21-4-5a"/>
          <p:cNvPicPr>
            <a:picLocks noChangeAspect="1" noChangeArrowheads="1"/>
          </p:cNvPicPr>
          <p:nvPr/>
        </p:nvPicPr>
        <p:blipFill>
          <a:blip r:embed="rId3"/>
          <a:srcRect/>
          <a:stretch>
            <a:fillRect/>
          </a:stretch>
        </p:blipFill>
        <p:spPr bwMode="auto">
          <a:xfrm>
            <a:off x="3132138" y="1073150"/>
            <a:ext cx="5641975" cy="4711700"/>
          </a:xfrm>
          <a:prstGeom prst="rect">
            <a:avLst/>
          </a:prstGeom>
          <a:noFill/>
          <a:ln w="9525">
            <a:noFill/>
            <a:miter lim="800000"/>
            <a:headEnd/>
            <a:tailEnd/>
          </a:ln>
        </p:spPr>
      </p:pic>
      <p:pic>
        <p:nvPicPr>
          <p:cNvPr id="7" name="Picture 17" descr="Fig21-4-2"/>
          <p:cNvPicPr>
            <a:picLocks noChangeAspect="1" noChangeArrowheads="1"/>
          </p:cNvPicPr>
          <p:nvPr/>
        </p:nvPicPr>
        <p:blipFill>
          <a:blip r:embed="rId4"/>
          <a:srcRect/>
          <a:stretch>
            <a:fillRect/>
          </a:stretch>
        </p:blipFill>
        <p:spPr bwMode="auto">
          <a:xfrm>
            <a:off x="3132138" y="1073150"/>
            <a:ext cx="5641975" cy="4711700"/>
          </a:xfrm>
          <a:prstGeom prst="rect">
            <a:avLst/>
          </a:prstGeom>
          <a:noFill/>
          <a:ln w="9525">
            <a:noFill/>
            <a:miter lim="800000"/>
            <a:headEnd/>
            <a:tailEnd/>
          </a:ln>
        </p:spPr>
      </p:pic>
      <p:pic>
        <p:nvPicPr>
          <p:cNvPr id="8" name="Picture 18" descr="Fig21-4-3"/>
          <p:cNvPicPr>
            <a:picLocks noChangeAspect="1" noChangeArrowheads="1"/>
          </p:cNvPicPr>
          <p:nvPr/>
        </p:nvPicPr>
        <p:blipFill>
          <a:blip r:embed="rId5"/>
          <a:srcRect/>
          <a:stretch>
            <a:fillRect/>
          </a:stretch>
        </p:blipFill>
        <p:spPr bwMode="auto">
          <a:xfrm>
            <a:off x="3132138" y="1073150"/>
            <a:ext cx="5641975" cy="4711700"/>
          </a:xfrm>
          <a:prstGeom prst="rect">
            <a:avLst/>
          </a:prstGeom>
          <a:noFill/>
          <a:ln w="9525">
            <a:noFill/>
            <a:miter lim="800000"/>
            <a:headEnd/>
            <a:tailEnd/>
          </a:ln>
        </p:spPr>
      </p:pic>
      <p:pic>
        <p:nvPicPr>
          <p:cNvPr id="9" name="Picture 19" descr="Fig21-4-4"/>
          <p:cNvPicPr>
            <a:picLocks noChangeAspect="1" noChangeArrowheads="1"/>
          </p:cNvPicPr>
          <p:nvPr/>
        </p:nvPicPr>
        <p:blipFill>
          <a:blip r:embed="rId6"/>
          <a:srcRect/>
          <a:stretch>
            <a:fillRect/>
          </a:stretch>
        </p:blipFill>
        <p:spPr bwMode="auto">
          <a:xfrm>
            <a:off x="3132138" y="1073150"/>
            <a:ext cx="5641975" cy="4711700"/>
          </a:xfrm>
          <a:prstGeom prst="rect">
            <a:avLst/>
          </a:prstGeom>
          <a:noFill/>
          <a:ln w="9525">
            <a:noFill/>
            <a:miter lim="800000"/>
            <a:headEnd/>
            <a:tailEnd/>
          </a:ln>
        </p:spPr>
      </p:pic>
      <p:pic>
        <p:nvPicPr>
          <p:cNvPr id="10" name="Picture 20" descr="Fig21-4-5"/>
          <p:cNvPicPr>
            <a:picLocks noChangeAspect="1" noChangeArrowheads="1"/>
          </p:cNvPicPr>
          <p:nvPr/>
        </p:nvPicPr>
        <p:blipFill>
          <a:blip r:embed="rId7"/>
          <a:srcRect/>
          <a:stretch>
            <a:fillRect/>
          </a:stretch>
        </p:blipFill>
        <p:spPr bwMode="auto">
          <a:xfrm>
            <a:off x="3132138" y="1073150"/>
            <a:ext cx="5641975" cy="4711700"/>
          </a:xfrm>
          <a:prstGeom prst="rect">
            <a:avLst/>
          </a:prstGeom>
          <a:noFill/>
          <a:ln w="9525">
            <a:noFill/>
            <a:miter lim="800000"/>
            <a:headEnd/>
            <a:tailEnd/>
          </a:ln>
        </p:spPr>
      </p:pic>
      <p:pic>
        <p:nvPicPr>
          <p:cNvPr id="11" name="Picture 22" descr="Fig21-4-6"/>
          <p:cNvPicPr>
            <a:picLocks noChangeAspect="1" noChangeArrowheads="1"/>
          </p:cNvPicPr>
          <p:nvPr/>
        </p:nvPicPr>
        <p:blipFill>
          <a:blip r:embed="rId8"/>
          <a:srcRect/>
          <a:stretch>
            <a:fillRect/>
          </a:stretch>
        </p:blipFill>
        <p:spPr bwMode="auto">
          <a:xfrm>
            <a:off x="3132138" y="1073150"/>
            <a:ext cx="5641975" cy="4711700"/>
          </a:xfrm>
          <a:prstGeom prst="rect">
            <a:avLst/>
          </a:prstGeom>
          <a:noFill/>
          <a:ln w="9525">
            <a:noFill/>
            <a:miter lim="800000"/>
            <a:headEnd/>
            <a:tailEnd/>
          </a:ln>
        </p:spPr>
      </p:pic>
      <p:pic>
        <p:nvPicPr>
          <p:cNvPr id="12" name="Picture 23" descr="Fig21-4-7"/>
          <p:cNvPicPr>
            <a:picLocks noChangeAspect="1" noChangeArrowheads="1"/>
          </p:cNvPicPr>
          <p:nvPr/>
        </p:nvPicPr>
        <p:blipFill>
          <a:blip r:embed="rId9"/>
          <a:srcRect/>
          <a:stretch>
            <a:fillRect/>
          </a:stretch>
        </p:blipFill>
        <p:spPr bwMode="auto">
          <a:xfrm>
            <a:off x="3132138" y="1073150"/>
            <a:ext cx="5641975" cy="4711700"/>
          </a:xfrm>
          <a:prstGeom prst="rect">
            <a:avLst/>
          </a:prstGeom>
          <a:noFill/>
          <a:ln w="9525">
            <a:noFill/>
            <a:miter lim="800000"/>
            <a:headEnd/>
            <a:tailEnd/>
          </a:ln>
        </p:spPr>
      </p:pic>
      <p:pic>
        <p:nvPicPr>
          <p:cNvPr id="13" name="Picture 24" descr="Fig21-4-1"/>
          <p:cNvPicPr>
            <a:picLocks noChangeAspect="1" noChangeArrowheads="1"/>
          </p:cNvPicPr>
          <p:nvPr/>
        </p:nvPicPr>
        <p:blipFill>
          <a:blip r:embed="rId10"/>
          <a:srcRect/>
          <a:stretch>
            <a:fillRect/>
          </a:stretch>
        </p:blipFill>
        <p:spPr bwMode="auto">
          <a:xfrm>
            <a:off x="3132138" y="1073150"/>
            <a:ext cx="5641975" cy="4711700"/>
          </a:xfrm>
          <a:prstGeom prst="rect">
            <a:avLst/>
          </a:prstGeom>
          <a:noFill/>
          <a:ln w="9525">
            <a:noFill/>
            <a:miter lim="800000"/>
            <a:headEnd/>
            <a:tailEnd/>
          </a:ln>
        </p:spPr>
      </p:pic>
    </p:spTree>
    <p:extLst>
      <p:ext uri="{BB962C8B-B14F-4D97-AF65-F5344CB8AC3E}">
        <p14:creationId xmlns:p14="http://schemas.microsoft.com/office/powerpoint/2010/main" val="99315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left)">
                                      <p:cBhvr>
                                        <p:cTn id="23" dur="500"/>
                                        <p:tgtEl>
                                          <p:spTgt spid="2">
                                            <p:txEl>
                                              <p:pRg st="1" end="1"/>
                                            </p:txEl>
                                          </p:spTgt>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par>
                                <p:cTn id="28" presetID="22" presetClass="entr" presetSubtype="4"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1000"/>
                                        <p:tgtEl>
                                          <p:spTgt spid="11"/>
                                        </p:tgtEl>
                                      </p:cBhvr>
                                    </p:animEffect>
                                  </p:childTnLst>
                                </p:cTn>
                              </p:par>
                              <p:par>
                                <p:cTn id="31" presetID="22" presetClass="entr" presetSubtype="8"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1000"/>
                                        <p:tgtEl>
                                          <p:spTgt spid="10"/>
                                        </p:tgtEl>
                                      </p:cBhvr>
                                    </p:animEffect>
                                  </p:childTnLst>
                                </p:cTn>
                              </p:par>
                              <p:par>
                                <p:cTn id="34" presetID="22" presetClass="entr" presetSubtype="8"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1000"/>
                                        <p:tgtEl>
                                          <p:spTgt spid="12"/>
                                        </p:tgtEl>
                                      </p:cBhvr>
                                    </p:animEffect>
                                  </p:childTnLst>
                                </p:cTn>
                              </p:par>
                              <p:par>
                                <p:cTn id="37" presetID="22" presetClass="entr" presetSubtype="8"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1000"/>
                                        <p:tgtEl>
                                          <p:spTgt spid="6"/>
                                        </p:tgtEl>
                                      </p:cBhvr>
                                    </p:animEffect>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wipe(left)">
                                      <p:cBhvr>
                                        <p:cTn id="4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Crowding out in the market for loanable funds</a:t>
            </a:r>
          </a:p>
        </p:txBody>
      </p:sp>
      <p:sp>
        <p:nvSpPr>
          <p:cNvPr id="2" name="Text Placeholder 1"/>
          <p:cNvSpPr>
            <a:spLocks noGrp="1"/>
          </p:cNvSpPr>
          <p:nvPr>
            <p:ph type="body" sz="quarter" idx="11"/>
          </p:nvPr>
        </p:nvSpPr>
        <p:spPr>
          <a:xfrm>
            <a:off x="152400" y="838200"/>
            <a:ext cx="4038600" cy="5638800"/>
          </a:xfrm>
        </p:spPr>
        <p:txBody>
          <a:bodyPr/>
          <a:lstStyle/>
          <a:p>
            <a:pPr>
              <a:spcAft>
                <a:spcPts val="0"/>
              </a:spcAft>
            </a:pPr>
            <a:r>
              <a:rPr lang="en-US" dirty="0"/>
              <a:t>Suppose the government runs a budget deficit.</a:t>
            </a:r>
          </a:p>
          <a:p>
            <a:pPr>
              <a:spcAft>
                <a:spcPts val="0"/>
              </a:spcAft>
            </a:pPr>
            <a:r>
              <a:rPr lang="en-US" dirty="0"/>
              <a:t>To fund the deficit, it sells bonds to households, decreasing the supply</a:t>
            </a:r>
            <a:br>
              <a:rPr lang="en-US" dirty="0"/>
            </a:br>
            <a:r>
              <a:rPr lang="en-US" dirty="0"/>
              <a:t>of funds available</a:t>
            </a:r>
            <a:br>
              <a:rPr lang="en-US" dirty="0"/>
            </a:br>
            <a:r>
              <a:rPr lang="en-US" dirty="0"/>
              <a:t>to firms.</a:t>
            </a:r>
          </a:p>
          <a:p>
            <a:pPr>
              <a:spcAft>
                <a:spcPts val="0"/>
              </a:spcAft>
            </a:pPr>
            <a:r>
              <a:rPr lang="en-US" dirty="0"/>
              <a:t>This raises the equilibrium real interest rate, and decreases the funds loaned to firms.</a:t>
            </a:r>
          </a:p>
          <a:p>
            <a:pPr marL="342900" indent="-342900">
              <a:spcAft>
                <a:spcPts val="0"/>
              </a:spcAft>
              <a:buFont typeface="Arial" panose="020B0604020202020204" pitchFamily="34" charset="0"/>
              <a:buChar char="•"/>
            </a:pPr>
            <a:r>
              <a:rPr lang="en-US" dirty="0"/>
              <a:t>This is referred to as </a:t>
            </a:r>
            <a:r>
              <a:rPr lang="en-US" b="1" i="1" dirty="0"/>
              <a:t>crowding out</a:t>
            </a:r>
            <a:r>
              <a:rPr lang="en-US" dirty="0"/>
              <a:t>: the decline in private expenditures as a result of increases in government purchases.</a:t>
            </a:r>
          </a:p>
        </p:txBody>
      </p:sp>
      <p:sp>
        <p:nvSpPr>
          <p:cNvPr id="3" name="Text Placeholder 2"/>
          <p:cNvSpPr>
            <a:spLocks noGrp="1"/>
          </p:cNvSpPr>
          <p:nvPr>
            <p:ph type="body" sz="quarter" idx="12"/>
          </p:nvPr>
        </p:nvSpPr>
        <p:spPr/>
        <p:txBody>
          <a:bodyPr/>
          <a:lstStyle/>
          <a:p>
            <a:r>
              <a:rPr lang="en-US" dirty="0"/>
              <a:t>The effect of a budget deficit on the market for loanable funds</a:t>
            </a:r>
          </a:p>
        </p:txBody>
      </p:sp>
      <p:sp>
        <p:nvSpPr>
          <p:cNvPr id="4" name="Text Placeholder 3"/>
          <p:cNvSpPr>
            <a:spLocks noGrp="1"/>
          </p:cNvSpPr>
          <p:nvPr>
            <p:ph type="body" sz="quarter" idx="13"/>
          </p:nvPr>
        </p:nvSpPr>
        <p:spPr/>
        <p:txBody>
          <a:bodyPr/>
          <a:lstStyle/>
          <a:p>
            <a:r>
              <a:rPr lang="en-US" dirty="0"/>
              <a:t>Figure 10.5</a:t>
            </a:r>
          </a:p>
        </p:txBody>
      </p:sp>
      <p:pic>
        <p:nvPicPr>
          <p:cNvPr id="6" name="Picture 18" descr="Fig21-5-5a"/>
          <p:cNvPicPr>
            <a:picLocks noChangeAspect="1" noChangeArrowheads="1"/>
          </p:cNvPicPr>
          <p:nvPr/>
        </p:nvPicPr>
        <p:blipFill>
          <a:blip r:embed="rId3"/>
          <a:srcRect/>
          <a:stretch>
            <a:fillRect/>
          </a:stretch>
        </p:blipFill>
        <p:spPr bwMode="auto">
          <a:xfrm>
            <a:off x="3171825" y="895350"/>
            <a:ext cx="5895975" cy="4591050"/>
          </a:xfrm>
          <a:prstGeom prst="rect">
            <a:avLst/>
          </a:prstGeom>
          <a:noFill/>
          <a:ln w="9525">
            <a:noFill/>
            <a:miter lim="800000"/>
            <a:headEnd/>
            <a:tailEnd/>
          </a:ln>
        </p:spPr>
      </p:pic>
      <p:pic>
        <p:nvPicPr>
          <p:cNvPr id="7" name="Picture 13" descr="Fig21-5-1"/>
          <p:cNvPicPr>
            <a:picLocks noChangeAspect="1" noChangeArrowheads="1"/>
          </p:cNvPicPr>
          <p:nvPr/>
        </p:nvPicPr>
        <p:blipFill>
          <a:blip r:embed="rId4"/>
          <a:srcRect/>
          <a:stretch>
            <a:fillRect/>
          </a:stretch>
        </p:blipFill>
        <p:spPr bwMode="auto">
          <a:xfrm>
            <a:off x="3171825" y="895350"/>
            <a:ext cx="5895975" cy="4591050"/>
          </a:xfrm>
          <a:prstGeom prst="rect">
            <a:avLst/>
          </a:prstGeom>
          <a:noFill/>
          <a:ln w="9525">
            <a:noFill/>
            <a:miter lim="800000"/>
            <a:headEnd/>
            <a:tailEnd/>
          </a:ln>
        </p:spPr>
      </p:pic>
      <p:pic>
        <p:nvPicPr>
          <p:cNvPr id="8" name="Picture 14" descr="Fig21-5-2"/>
          <p:cNvPicPr>
            <a:picLocks noChangeAspect="1" noChangeArrowheads="1"/>
          </p:cNvPicPr>
          <p:nvPr/>
        </p:nvPicPr>
        <p:blipFill>
          <a:blip r:embed="rId5"/>
          <a:srcRect/>
          <a:stretch>
            <a:fillRect/>
          </a:stretch>
        </p:blipFill>
        <p:spPr bwMode="auto">
          <a:xfrm>
            <a:off x="3171825" y="895350"/>
            <a:ext cx="5895975" cy="4591050"/>
          </a:xfrm>
          <a:prstGeom prst="rect">
            <a:avLst/>
          </a:prstGeom>
          <a:noFill/>
          <a:ln w="9525">
            <a:noFill/>
            <a:miter lim="800000"/>
            <a:headEnd/>
            <a:tailEnd/>
          </a:ln>
        </p:spPr>
      </p:pic>
      <p:pic>
        <p:nvPicPr>
          <p:cNvPr id="9" name="Picture 15" descr="Fig21-5-3"/>
          <p:cNvPicPr>
            <a:picLocks noChangeAspect="1" noChangeArrowheads="1"/>
          </p:cNvPicPr>
          <p:nvPr/>
        </p:nvPicPr>
        <p:blipFill>
          <a:blip r:embed="rId6"/>
          <a:srcRect/>
          <a:stretch>
            <a:fillRect/>
          </a:stretch>
        </p:blipFill>
        <p:spPr bwMode="auto">
          <a:xfrm>
            <a:off x="3171825" y="895350"/>
            <a:ext cx="5895975" cy="4591050"/>
          </a:xfrm>
          <a:prstGeom prst="rect">
            <a:avLst/>
          </a:prstGeom>
          <a:noFill/>
          <a:ln w="9525">
            <a:noFill/>
            <a:miter lim="800000"/>
            <a:headEnd/>
            <a:tailEnd/>
          </a:ln>
        </p:spPr>
      </p:pic>
      <p:pic>
        <p:nvPicPr>
          <p:cNvPr id="10" name="Picture 16" descr="Fig21-5-4"/>
          <p:cNvPicPr>
            <a:picLocks noChangeAspect="1" noChangeArrowheads="1"/>
          </p:cNvPicPr>
          <p:nvPr/>
        </p:nvPicPr>
        <p:blipFill>
          <a:blip r:embed="rId7"/>
          <a:srcRect/>
          <a:stretch>
            <a:fillRect/>
          </a:stretch>
        </p:blipFill>
        <p:spPr bwMode="auto">
          <a:xfrm>
            <a:off x="3171825" y="895350"/>
            <a:ext cx="5895975" cy="4591050"/>
          </a:xfrm>
          <a:prstGeom prst="rect">
            <a:avLst/>
          </a:prstGeom>
          <a:noFill/>
          <a:ln w="9525">
            <a:noFill/>
            <a:miter lim="800000"/>
            <a:headEnd/>
            <a:tailEnd/>
          </a:ln>
        </p:spPr>
      </p:pic>
      <p:pic>
        <p:nvPicPr>
          <p:cNvPr id="11" name="Picture 17" descr="Fig21-5-5"/>
          <p:cNvPicPr>
            <a:picLocks noChangeAspect="1" noChangeArrowheads="1"/>
          </p:cNvPicPr>
          <p:nvPr/>
        </p:nvPicPr>
        <p:blipFill>
          <a:blip r:embed="rId8"/>
          <a:srcRect/>
          <a:stretch>
            <a:fillRect/>
          </a:stretch>
        </p:blipFill>
        <p:spPr bwMode="auto">
          <a:xfrm>
            <a:off x="3171825" y="895350"/>
            <a:ext cx="5895975" cy="4591050"/>
          </a:xfrm>
          <a:prstGeom prst="rect">
            <a:avLst/>
          </a:prstGeom>
          <a:noFill/>
          <a:ln w="9525">
            <a:noFill/>
            <a:miter lim="800000"/>
            <a:headEnd/>
            <a:tailEnd/>
          </a:ln>
        </p:spPr>
      </p:pic>
      <p:pic>
        <p:nvPicPr>
          <p:cNvPr id="12" name="Picture 19" descr="Fig21-5-6"/>
          <p:cNvPicPr>
            <a:picLocks noChangeAspect="1" noChangeArrowheads="1"/>
          </p:cNvPicPr>
          <p:nvPr/>
        </p:nvPicPr>
        <p:blipFill>
          <a:blip r:embed="rId9"/>
          <a:srcRect/>
          <a:stretch>
            <a:fillRect/>
          </a:stretch>
        </p:blipFill>
        <p:spPr bwMode="auto">
          <a:xfrm>
            <a:off x="3171825" y="895350"/>
            <a:ext cx="5895975" cy="4591050"/>
          </a:xfrm>
          <a:prstGeom prst="rect">
            <a:avLst/>
          </a:prstGeom>
          <a:noFill/>
          <a:ln w="9525">
            <a:noFill/>
            <a:miter lim="800000"/>
            <a:headEnd/>
            <a:tailEnd/>
          </a:ln>
        </p:spPr>
      </p:pic>
    </p:spTree>
    <p:extLst>
      <p:ext uri="{BB962C8B-B14F-4D97-AF65-F5344CB8AC3E}">
        <p14:creationId xmlns:p14="http://schemas.microsoft.com/office/powerpoint/2010/main" val="164767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left)">
                                      <p:cBhvr>
                                        <p:cTn id="23" dur="500"/>
                                        <p:tgtEl>
                                          <p:spTgt spid="2">
                                            <p:txEl>
                                              <p:pRg st="1" end="1"/>
                                            </p:txEl>
                                          </p:spTgt>
                                        </p:tgtEl>
                                      </p:cBhvr>
                                    </p:animEffec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1000"/>
                                        <p:tgtEl>
                                          <p:spTgt spid="10"/>
                                        </p:tgtEl>
                                      </p:cBhvr>
                                    </p:animEffect>
                                  </p:childTnLst>
                                </p:cTn>
                              </p:par>
                              <p:par>
                                <p:cTn id="28" presetID="22" presetClass="entr" presetSubtype="4"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1000"/>
                                        <p:tgtEl>
                                          <p:spTgt spid="11"/>
                                        </p:tgtEl>
                                      </p:cBhvr>
                                    </p:animEffect>
                                  </p:childTnLst>
                                </p:cTn>
                              </p:par>
                              <p:par>
                                <p:cTn id="31" presetID="2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1000"/>
                                        <p:tgtEl>
                                          <p:spTgt spid="6"/>
                                        </p:tgtEl>
                                      </p:cBhvr>
                                    </p:animEffect>
                                  </p:childTnLst>
                                </p:cTn>
                              </p:par>
                              <p:par>
                                <p:cTn id="34" presetID="22" presetClass="entr" presetSubtype="2"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right)">
                                      <p:cBhvr>
                                        <p:cTn id="36" dur="1000"/>
                                        <p:tgtEl>
                                          <p:spTgt spid="12"/>
                                        </p:tgtEl>
                                      </p:cBhvr>
                                    </p:animEffect>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2">
                                            <p:txEl>
                                              <p:pRg st="2" end="2"/>
                                            </p:txEl>
                                          </p:spTgt>
                                        </p:tgtEl>
                                        <p:attrNameLst>
                                          <p:attrName>style.visibility</p:attrName>
                                        </p:attrNameLst>
                                      </p:cBhvr>
                                      <p:to>
                                        <p:strVal val="visible"/>
                                      </p:to>
                                    </p:set>
                                    <p:animEffect transition="in" filter="wipe(left)">
                                      <p:cBhvr>
                                        <p:cTn id="40" dur="500"/>
                                        <p:tgtEl>
                                          <p:spTgt spid="2">
                                            <p:txEl>
                                              <p:pRg st="2" end="2"/>
                                            </p:txEl>
                                          </p:spTgt>
                                        </p:tgtEl>
                                      </p:cBhvr>
                                    </p:animEffect>
                                  </p:childTnLst>
                                </p:cTn>
                              </p:par>
                            </p:childTnLst>
                          </p:cTn>
                        </p:par>
                        <p:par>
                          <p:cTn id="41" fill="hold">
                            <p:stCondLst>
                              <p:cond delay="2000"/>
                            </p:stCondLst>
                            <p:childTnLst>
                              <p:par>
                                <p:cTn id="42" presetID="22" presetClass="entr" presetSubtype="8" fill="hold" nodeType="afterEffect">
                                  <p:stCondLst>
                                    <p:cond delay="0"/>
                                  </p:stCondLst>
                                  <p:childTnLst>
                                    <p:set>
                                      <p:cBhvr>
                                        <p:cTn id="43" dur="1" fill="hold">
                                          <p:stCondLst>
                                            <p:cond delay="0"/>
                                          </p:stCondLst>
                                        </p:cTn>
                                        <p:tgtEl>
                                          <p:spTgt spid="2">
                                            <p:txEl>
                                              <p:pRg st="3" end="3"/>
                                            </p:txEl>
                                          </p:spTgt>
                                        </p:tgtEl>
                                        <p:attrNameLst>
                                          <p:attrName>style.visibility</p:attrName>
                                        </p:attrNameLst>
                                      </p:cBhvr>
                                      <p:to>
                                        <p:strVal val="visible"/>
                                      </p:to>
                                    </p:set>
                                    <p:animEffect transition="in" filter="wipe(left)">
                                      <p:cBhvr>
                                        <p:cTn id="4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important is crowding out?</a:t>
            </a:r>
          </a:p>
        </p:txBody>
      </p:sp>
      <p:sp>
        <p:nvSpPr>
          <p:cNvPr id="3" name="Text Placeholder 2"/>
          <p:cNvSpPr>
            <a:spLocks noGrp="1"/>
          </p:cNvSpPr>
          <p:nvPr>
            <p:ph type="body" sz="quarter" idx="11"/>
          </p:nvPr>
        </p:nvSpPr>
        <p:spPr/>
        <p:txBody>
          <a:bodyPr/>
          <a:lstStyle/>
          <a:p>
            <a:r>
              <a:rPr lang="en-US" dirty="0"/>
              <a:t>In practice, the effect of government budget deficits and surpluses on the equilibrium interest rate is relatively small.</a:t>
            </a:r>
          </a:p>
          <a:p>
            <a:pPr marL="342900" indent="-342900">
              <a:buFont typeface="Arial" panose="020B0604020202020204" pitchFamily="34" charset="0"/>
              <a:buChar char="•"/>
            </a:pPr>
            <a:r>
              <a:rPr lang="en-US" dirty="0"/>
              <a:t>How small? According to one study, increasing borrowing by 1% of GDP would increase the real interest rate 0.003 points.</a:t>
            </a:r>
          </a:p>
          <a:p>
            <a:pPr marL="342900" indent="-342900">
              <a:buFont typeface="Arial" panose="020B0604020202020204" pitchFamily="34" charset="0"/>
              <a:buChar char="•"/>
            </a:pPr>
            <a:endParaRPr lang="en-US" dirty="0"/>
          </a:p>
          <a:p>
            <a:r>
              <a:rPr lang="en-US" dirty="0"/>
              <a:t>Why would the effect be so small?</a:t>
            </a:r>
          </a:p>
          <a:p>
            <a:pPr marL="342900" indent="-342900">
              <a:buFont typeface="Arial" panose="020B0604020202020204" pitchFamily="34" charset="0"/>
              <a:buChar char="•"/>
            </a:pPr>
            <a:r>
              <a:rPr lang="en-US" dirty="0"/>
              <a:t>Interest rates are influenced by global markets, so even a few hundred billion dollars is a relatively minor amount.</a:t>
            </a:r>
          </a:p>
        </p:txBody>
      </p:sp>
    </p:spTree>
    <p:extLst>
      <p:ext uri="{BB962C8B-B14F-4D97-AF65-F5344CB8AC3E}">
        <p14:creationId xmlns:p14="http://schemas.microsoft.com/office/powerpoint/2010/main" val="80367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 of the loanable funds model</a:t>
            </a:r>
          </a:p>
        </p:txBody>
      </p:sp>
      <p:sp>
        <p:nvSpPr>
          <p:cNvPr id="3" name="Text Placeholder 2"/>
          <p:cNvSpPr>
            <a:spLocks noGrp="1"/>
          </p:cNvSpPr>
          <p:nvPr>
            <p:ph type="body" sz="quarter" idx="12"/>
          </p:nvPr>
        </p:nvSpPr>
        <p:spPr>
          <a:xfrm>
            <a:off x="5867400" y="6103937"/>
            <a:ext cx="2290763" cy="449263"/>
          </a:xfrm>
        </p:spPr>
        <p:txBody>
          <a:bodyPr/>
          <a:lstStyle/>
          <a:p>
            <a:r>
              <a:rPr lang="en-US" dirty="0"/>
              <a:t>Summary of loanable funds model</a:t>
            </a:r>
          </a:p>
        </p:txBody>
      </p:sp>
      <p:sp>
        <p:nvSpPr>
          <p:cNvPr id="4" name="Text Placeholder 3"/>
          <p:cNvSpPr>
            <a:spLocks noGrp="1"/>
          </p:cNvSpPr>
          <p:nvPr>
            <p:ph type="body" sz="quarter" idx="13"/>
          </p:nvPr>
        </p:nvSpPr>
        <p:spPr>
          <a:xfrm>
            <a:off x="4533900" y="6103937"/>
            <a:ext cx="1352550" cy="381000"/>
          </a:xfrm>
        </p:spPr>
        <p:txBody>
          <a:bodyPr/>
          <a:lstStyle/>
          <a:p>
            <a:r>
              <a:rPr lang="en-US" dirty="0"/>
              <a:t>Table 10.1</a:t>
            </a:r>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1544565"/>
            <a:ext cx="7050039" cy="1536195"/>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544565"/>
            <a:ext cx="7050039" cy="1536195"/>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1544565"/>
            <a:ext cx="7050039" cy="1536195"/>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3080760"/>
            <a:ext cx="7050039" cy="1536195"/>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600" y="3080760"/>
            <a:ext cx="7050039" cy="1536195"/>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600" y="3080760"/>
            <a:ext cx="7050039" cy="1536195"/>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0600" y="4712205"/>
            <a:ext cx="7050039" cy="1536195"/>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0600" y="4712205"/>
            <a:ext cx="7050039" cy="1536195"/>
          </a:xfrm>
          <a:prstGeom prst="rect">
            <a:avLst/>
          </a:prstGeom>
        </p:spPr>
      </p:pic>
      <p:pic>
        <p:nvPicPr>
          <p:cNvPr id="31" name="Picture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0600" y="649222"/>
            <a:ext cx="7050039" cy="950978"/>
          </a:xfrm>
          <a:prstGeom prst="rect">
            <a:avLst/>
          </a:prstGeom>
        </p:spPr>
      </p:pic>
    </p:spTree>
    <p:extLst>
      <p:ext uri="{BB962C8B-B14F-4D97-AF65-F5344CB8AC3E}">
        <p14:creationId xmlns:p14="http://schemas.microsoft.com/office/powerpoint/2010/main" val="102643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250"/>
                            </p:stCondLst>
                            <p:childTnLst>
                              <p:par>
                                <p:cTn id="21" presetID="22" presetClass="entr" presetSubtype="8"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75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296400" cy="640080"/>
          </a:xfrm>
        </p:spPr>
        <p:txBody>
          <a:bodyPr/>
          <a:lstStyle/>
          <a:p>
            <a:r>
              <a:rPr lang="en-US" dirty="0"/>
              <a:t>Summary of the loanable funds model—continued</a:t>
            </a:r>
          </a:p>
        </p:txBody>
      </p:sp>
      <p:sp>
        <p:nvSpPr>
          <p:cNvPr id="3" name="Text Placeholder 2"/>
          <p:cNvSpPr>
            <a:spLocks noGrp="1"/>
          </p:cNvSpPr>
          <p:nvPr>
            <p:ph type="body" sz="quarter" idx="12"/>
          </p:nvPr>
        </p:nvSpPr>
        <p:spPr>
          <a:xfrm>
            <a:off x="5867400" y="6103937"/>
            <a:ext cx="2290763" cy="449263"/>
          </a:xfrm>
        </p:spPr>
        <p:txBody>
          <a:bodyPr/>
          <a:lstStyle/>
          <a:p>
            <a:r>
              <a:rPr lang="en-US" dirty="0"/>
              <a:t>Summary of loanable funds model</a:t>
            </a:r>
          </a:p>
        </p:txBody>
      </p:sp>
      <p:sp>
        <p:nvSpPr>
          <p:cNvPr id="4" name="Text Placeholder 3"/>
          <p:cNvSpPr>
            <a:spLocks noGrp="1"/>
          </p:cNvSpPr>
          <p:nvPr>
            <p:ph type="body" sz="quarter" idx="13"/>
          </p:nvPr>
        </p:nvSpPr>
        <p:spPr>
          <a:xfrm>
            <a:off x="4533900" y="6103937"/>
            <a:ext cx="1352550" cy="381000"/>
          </a:xfrm>
        </p:spPr>
        <p:txBody>
          <a:bodyPr/>
          <a:lstStyle/>
          <a:p>
            <a:r>
              <a:rPr lang="en-US" dirty="0"/>
              <a:t>Table 10.1</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649222"/>
            <a:ext cx="7050039" cy="95097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1600200"/>
            <a:ext cx="7050039" cy="167792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1600200"/>
            <a:ext cx="7050039" cy="167792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1600200"/>
            <a:ext cx="7050039" cy="167792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600" y="3297177"/>
            <a:ext cx="7050039" cy="1687071"/>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600" y="3297177"/>
            <a:ext cx="7050039" cy="1687071"/>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0600" y="3297177"/>
            <a:ext cx="7050039" cy="1687071"/>
          </a:xfrm>
          <a:prstGeom prst="rect">
            <a:avLst/>
          </a:prstGeom>
        </p:spPr>
      </p:pic>
    </p:spTree>
    <p:extLst>
      <p:ext uri="{BB962C8B-B14F-4D97-AF65-F5344CB8AC3E}">
        <p14:creationId xmlns:p14="http://schemas.microsoft.com/office/powerpoint/2010/main" val="221505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economic growth</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We all want the United States to have a “strong” economy, since this will hopefully result in a better life for us and the people we care about.</a:t>
            </a:r>
          </a:p>
          <a:p>
            <a:pPr marL="342900" indent="-342900">
              <a:spcBef>
                <a:spcPts val="0"/>
              </a:spcBef>
              <a:spcAft>
                <a:spcPts val="1200"/>
              </a:spcAft>
              <a:buFont typeface="Arial" panose="020B0604020202020204" pitchFamily="34" charset="0"/>
              <a:buChar char="•"/>
            </a:pPr>
            <a:r>
              <a:rPr lang="en-US" dirty="0"/>
              <a:t>What does it mean for the economy to be “strong” vs. “weak”?</a:t>
            </a:r>
          </a:p>
          <a:p>
            <a:pPr>
              <a:spcBef>
                <a:spcPts val="0"/>
              </a:spcBef>
              <a:spcAft>
                <a:spcPts val="1200"/>
              </a:spcAft>
            </a:pPr>
            <a:endParaRPr lang="en-US" dirty="0"/>
          </a:p>
          <a:p>
            <a:pPr>
              <a:spcBef>
                <a:spcPts val="0"/>
              </a:spcBef>
              <a:spcAft>
                <a:spcPts val="1200"/>
              </a:spcAft>
            </a:pPr>
            <a:r>
              <a:rPr lang="en-US" dirty="0"/>
              <a:t>In this chapter, we will explore what the concepts mean in the long-term, and also in the short-term.</a:t>
            </a:r>
          </a:p>
          <a:p>
            <a:pPr>
              <a:spcBef>
                <a:spcPts val="0"/>
              </a:spcBef>
              <a:spcAft>
                <a:spcPts val="1200"/>
              </a:spcAft>
            </a:pPr>
            <a:endParaRPr lang="en-US" dirty="0"/>
          </a:p>
          <a:p>
            <a:pPr>
              <a:spcBef>
                <a:spcPts val="0"/>
              </a:spcBef>
              <a:spcAft>
                <a:spcPts val="1200"/>
              </a:spcAft>
            </a:pPr>
            <a:r>
              <a:rPr lang="en-US" dirty="0"/>
              <a:t>We will also explore what sorts of things seem to lead to a stronger vs. weaker economy.</a:t>
            </a:r>
          </a:p>
          <a:p>
            <a:endParaRPr lang="en-US" dirty="0"/>
          </a:p>
        </p:txBody>
      </p:sp>
    </p:spTree>
    <p:extLst>
      <p:ext uri="{BB962C8B-B14F-4D97-AF65-F5344CB8AC3E}">
        <p14:creationId xmlns:p14="http://schemas.microsoft.com/office/powerpoint/2010/main" val="167495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left)">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Business Cycle</a:t>
            </a:r>
          </a:p>
        </p:txBody>
      </p:sp>
      <p:sp>
        <p:nvSpPr>
          <p:cNvPr id="3" name="Content Placeholder 2"/>
          <p:cNvSpPr>
            <a:spLocks noGrp="1"/>
          </p:cNvSpPr>
          <p:nvPr>
            <p:ph sz="quarter" idx="10"/>
          </p:nvPr>
        </p:nvSpPr>
        <p:spPr/>
        <p:txBody>
          <a:bodyPr/>
          <a:lstStyle/>
          <a:p>
            <a:r>
              <a:rPr lang="en-US" dirty="0"/>
              <a:t>21.3</a:t>
            </a:r>
          </a:p>
        </p:txBody>
      </p:sp>
      <p:sp>
        <p:nvSpPr>
          <p:cNvPr id="4" name="Text Placeholder 3"/>
          <p:cNvSpPr>
            <a:spLocks noGrp="1"/>
          </p:cNvSpPr>
          <p:nvPr>
            <p:ph type="body" sz="quarter" idx="11"/>
          </p:nvPr>
        </p:nvSpPr>
        <p:spPr/>
        <p:txBody>
          <a:bodyPr/>
          <a:lstStyle/>
          <a:p>
            <a:r>
              <a:rPr lang="en-US" dirty="0"/>
              <a:t>Explain what happens during the business cycle.</a:t>
            </a:r>
          </a:p>
        </p:txBody>
      </p:sp>
    </p:spTree>
    <p:extLst>
      <p:ext uri="{BB962C8B-B14F-4D97-AF65-F5344CB8AC3E}">
        <p14:creationId xmlns:p14="http://schemas.microsoft.com/office/powerpoint/2010/main" val="297629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 idealized business cycle</a:t>
            </a:r>
          </a:p>
        </p:txBody>
      </p:sp>
      <p:sp>
        <p:nvSpPr>
          <p:cNvPr id="2" name="Text Placeholder 1"/>
          <p:cNvSpPr>
            <a:spLocks noGrp="1"/>
          </p:cNvSpPr>
          <p:nvPr>
            <p:ph type="body" sz="quarter" idx="11"/>
          </p:nvPr>
        </p:nvSpPr>
        <p:spPr>
          <a:xfrm>
            <a:off x="152400" y="838200"/>
            <a:ext cx="8839200" cy="1447800"/>
          </a:xfrm>
        </p:spPr>
        <p:txBody>
          <a:bodyPr/>
          <a:lstStyle/>
          <a:p>
            <a:pPr>
              <a:spcAft>
                <a:spcPts val="0"/>
              </a:spcAft>
            </a:pPr>
            <a:r>
              <a:rPr lang="en-US" dirty="0"/>
              <a:t>While real GDP per capita has risen about eight-fold since the start of the 20</a:t>
            </a:r>
            <a:r>
              <a:rPr lang="en-US" baseline="30000" dirty="0"/>
              <a:t>th</a:t>
            </a:r>
            <a:r>
              <a:rPr lang="en-US" dirty="0"/>
              <a:t> century, it has not risen consistently every year.</a:t>
            </a:r>
          </a:p>
          <a:p>
            <a:pPr>
              <a:spcAft>
                <a:spcPts val="0"/>
              </a:spcAft>
            </a:pPr>
            <a:r>
              <a:rPr lang="en-US" dirty="0"/>
              <a:t>Since at least the early 19</a:t>
            </a:r>
            <a:r>
              <a:rPr lang="en-US" baseline="30000" dirty="0"/>
              <a:t>th</a:t>
            </a:r>
            <a:r>
              <a:rPr lang="en-US" dirty="0"/>
              <a:t> century, the American economy has experienced alternating periods of expanding and contracting economic activity.</a:t>
            </a:r>
          </a:p>
        </p:txBody>
      </p:sp>
      <p:sp>
        <p:nvSpPr>
          <p:cNvPr id="6" name="Text Placeholder 1"/>
          <p:cNvSpPr txBox="1">
            <a:spLocks/>
          </p:cNvSpPr>
          <p:nvPr/>
        </p:nvSpPr>
        <p:spPr>
          <a:xfrm>
            <a:off x="152400" y="2743200"/>
            <a:ext cx="4419600" cy="36576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Aft>
                <a:spcPts val="0"/>
              </a:spcAft>
            </a:pPr>
            <a:r>
              <a:rPr lang="en-US" dirty="0"/>
              <a:t>The figure shows a typical  idealized path for real GDP—rising, falling, then rising again.</a:t>
            </a:r>
          </a:p>
          <a:p>
            <a:pPr>
              <a:spcAft>
                <a:spcPts val="0"/>
              </a:spcAft>
            </a:pPr>
            <a:r>
              <a:rPr lang="en-US" dirty="0"/>
              <a:t>The phases of rising are known as </a:t>
            </a:r>
            <a:r>
              <a:rPr lang="en-US" i="1" dirty="0"/>
              <a:t>expansion</a:t>
            </a:r>
            <a:r>
              <a:rPr lang="en-US" dirty="0"/>
              <a:t>; the periods of falling are </a:t>
            </a:r>
            <a:r>
              <a:rPr lang="en-US" i="1" dirty="0"/>
              <a:t>recessions</a:t>
            </a:r>
            <a:r>
              <a:rPr lang="en-US" dirty="0"/>
              <a:t>.</a:t>
            </a:r>
          </a:p>
          <a:p>
            <a:pPr>
              <a:spcAft>
                <a:spcPts val="0"/>
              </a:spcAft>
            </a:pPr>
            <a:r>
              <a:rPr lang="en-US" dirty="0"/>
              <a:t>We refer to the points at which the economy changes from one phase to the other as </a:t>
            </a:r>
            <a:r>
              <a:rPr lang="en-US" i="1" dirty="0"/>
              <a:t>peaks</a:t>
            </a:r>
            <a:r>
              <a:rPr lang="en-US" dirty="0"/>
              <a:t> or </a:t>
            </a:r>
            <a:r>
              <a:rPr lang="en-US" i="1" dirty="0"/>
              <a:t>troughs</a:t>
            </a:r>
            <a:r>
              <a:rPr lang="en-US" dirty="0"/>
              <a:t>, respectively.</a:t>
            </a:r>
          </a:p>
        </p:txBody>
      </p:sp>
      <p:sp>
        <p:nvSpPr>
          <p:cNvPr id="3" name="Text Placeholder 2"/>
          <p:cNvSpPr>
            <a:spLocks noGrp="1"/>
          </p:cNvSpPr>
          <p:nvPr>
            <p:ph type="body" sz="quarter" idx="12"/>
          </p:nvPr>
        </p:nvSpPr>
        <p:spPr>
          <a:xfrm>
            <a:off x="5867400" y="5875337"/>
            <a:ext cx="2514600" cy="449263"/>
          </a:xfrm>
        </p:spPr>
        <p:txBody>
          <a:bodyPr/>
          <a:lstStyle/>
          <a:p>
            <a:r>
              <a:rPr lang="en-US" dirty="0"/>
              <a:t>The business cycle: an idealized business cycle</a:t>
            </a:r>
          </a:p>
        </p:txBody>
      </p:sp>
      <p:sp>
        <p:nvSpPr>
          <p:cNvPr id="4" name="Text Placeholder 3"/>
          <p:cNvSpPr>
            <a:spLocks noGrp="1"/>
          </p:cNvSpPr>
          <p:nvPr>
            <p:ph type="body" sz="quarter" idx="13"/>
          </p:nvPr>
        </p:nvSpPr>
        <p:spPr>
          <a:xfrm>
            <a:off x="4419600" y="5875337"/>
            <a:ext cx="1466850" cy="381000"/>
          </a:xfrm>
        </p:spPr>
        <p:txBody>
          <a:bodyPr/>
          <a:lstStyle/>
          <a:p>
            <a:r>
              <a:rPr lang="en-US" dirty="0"/>
              <a:t>Figure 10.6a</a:t>
            </a:r>
          </a:p>
        </p:txBody>
      </p:sp>
      <p:pic>
        <p:nvPicPr>
          <p:cNvPr id="1028" name="Picture 4" descr="C:\Users\holmes\Dropbox\ECON 5e\Art From Fernando_For Digital\ch21\Figure_21.6\png\Figure_21.6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2439611"/>
            <a:ext cx="4391025" cy="342778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holmes\Dropbox\ECON 5e\Art From Fernando_For Digital\ch21\Figure_21.6\png\Figure_21.6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75" y="2439611"/>
            <a:ext cx="4391025" cy="34277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holmes\Dropbox\ECON 5e\Art From Fernando_For Digital\ch21\Figure_21.6\png\Figure_21.6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3375" y="2439611"/>
            <a:ext cx="4391025" cy="342778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holmes\Dropbox\ECON 5e\Art From Fernando_For Digital\ch21\Figure_21.6\png\Figure_21.6_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3375" y="2439611"/>
            <a:ext cx="4391025" cy="34277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holmes\Dropbox\ECON 5e\Art From Fernando_For Digital\ch21\Figure_21.6\png\Figure_21.6_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3375" y="2439611"/>
            <a:ext cx="4391025" cy="342778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holmes\Dropbox\ECON 5e\Art From Fernando_For Digital\ch21\Figure_21.6\png\Figure_21.6_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3375" y="2439611"/>
            <a:ext cx="4391025" cy="342778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holmes\Dropbox\ECON 5e\Art From Fernando_For Digital\ch21\Figure_21.6\png\Figure_21.6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3375" y="2439611"/>
            <a:ext cx="4391025" cy="342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96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500"/>
                                        <p:tgtEl>
                                          <p:spTgt spid="6">
                                            <p:txEl>
                                              <p:pRg st="0" end="0"/>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wipe(left)">
                                      <p:cBhvr>
                                        <p:cTn id="20" dur="500"/>
                                        <p:tgtEl>
                                          <p:spTgt spid="1028"/>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wipe(left)">
                                      <p:cBhvr>
                                        <p:cTn id="24" dur="500"/>
                                        <p:tgtEl>
                                          <p:spTgt spid="1029"/>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left)">
                                      <p:cBhvr>
                                        <p:cTn id="28" dur="500"/>
                                        <p:tgtEl>
                                          <p:spTgt spid="6">
                                            <p:txEl>
                                              <p:pRg st="1" end="1"/>
                                            </p:txEl>
                                          </p:spTgt>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wipe(left)">
                                      <p:cBhvr>
                                        <p:cTn id="32" dur="500"/>
                                        <p:tgtEl>
                                          <p:spTgt spid="1030"/>
                                        </p:tgtEl>
                                      </p:cBhvr>
                                    </p:animEffect>
                                  </p:childTnLst>
                                </p:cTn>
                              </p:par>
                              <p:par>
                                <p:cTn id="33" presetID="22" presetClass="entr" presetSubtype="8" fill="hold" nodeType="withEffect">
                                  <p:stCondLst>
                                    <p:cond delay="0"/>
                                  </p:stCondLst>
                                  <p:childTnLst>
                                    <p:set>
                                      <p:cBhvr>
                                        <p:cTn id="34" dur="1" fill="hold">
                                          <p:stCondLst>
                                            <p:cond delay="0"/>
                                          </p:stCondLst>
                                        </p:cTn>
                                        <p:tgtEl>
                                          <p:spTgt spid="1032"/>
                                        </p:tgtEl>
                                        <p:attrNameLst>
                                          <p:attrName>style.visibility</p:attrName>
                                        </p:attrNameLst>
                                      </p:cBhvr>
                                      <p:to>
                                        <p:strVal val="visible"/>
                                      </p:to>
                                    </p:set>
                                    <p:animEffect transition="in" filter="wipe(left)">
                                      <p:cBhvr>
                                        <p:cTn id="35" dur="500"/>
                                        <p:tgtEl>
                                          <p:spTgt spid="1032"/>
                                        </p:tgtEl>
                                      </p:cBhvr>
                                    </p:animEffect>
                                  </p:childTnLst>
                                </p:cTn>
                              </p:par>
                              <p:par>
                                <p:cTn id="36" presetID="22" presetClass="entr" presetSubtype="8" fill="hold" nodeType="withEffect">
                                  <p:stCondLst>
                                    <p:cond delay="0"/>
                                  </p:stCondLst>
                                  <p:childTnLst>
                                    <p:set>
                                      <p:cBhvr>
                                        <p:cTn id="37" dur="1" fill="hold">
                                          <p:stCondLst>
                                            <p:cond delay="0"/>
                                          </p:stCondLst>
                                        </p:cTn>
                                        <p:tgtEl>
                                          <p:spTgt spid="1034"/>
                                        </p:tgtEl>
                                        <p:attrNameLst>
                                          <p:attrName>style.visibility</p:attrName>
                                        </p:attrNameLst>
                                      </p:cBhvr>
                                      <p:to>
                                        <p:strVal val="visible"/>
                                      </p:to>
                                    </p:set>
                                    <p:animEffect transition="in" filter="wipe(left)">
                                      <p:cBhvr>
                                        <p:cTn id="38" dur="500"/>
                                        <p:tgtEl>
                                          <p:spTgt spid="1034"/>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wipe(left)">
                                      <p:cBhvr>
                                        <p:cTn id="42" dur="500"/>
                                        <p:tgtEl>
                                          <p:spTgt spid="6">
                                            <p:txEl>
                                              <p:pRg st="2" end="2"/>
                                            </p:txEl>
                                          </p:spTgt>
                                        </p:tgtEl>
                                      </p:cBhvr>
                                    </p:animEffect>
                                  </p:childTnLst>
                                </p:cTn>
                              </p:par>
                            </p:childTnLst>
                          </p:cTn>
                        </p:par>
                        <p:par>
                          <p:cTn id="43" fill="hold">
                            <p:stCondLst>
                              <p:cond delay="3000"/>
                            </p:stCondLst>
                            <p:childTnLst>
                              <p:par>
                                <p:cTn id="44" presetID="22" presetClass="entr" presetSubtype="8" fill="hold" nodeType="afterEffect">
                                  <p:stCondLst>
                                    <p:cond delay="0"/>
                                  </p:stCondLst>
                                  <p:childTnLst>
                                    <p:set>
                                      <p:cBhvr>
                                        <p:cTn id="45" dur="1" fill="hold">
                                          <p:stCondLst>
                                            <p:cond delay="0"/>
                                          </p:stCondLst>
                                        </p:cTn>
                                        <p:tgtEl>
                                          <p:spTgt spid="1031"/>
                                        </p:tgtEl>
                                        <p:attrNameLst>
                                          <p:attrName>style.visibility</p:attrName>
                                        </p:attrNameLst>
                                      </p:cBhvr>
                                      <p:to>
                                        <p:strVal val="visible"/>
                                      </p:to>
                                    </p:set>
                                    <p:animEffect transition="in" filter="wipe(left)">
                                      <p:cBhvr>
                                        <p:cTn id="46" dur="500"/>
                                        <p:tgtEl>
                                          <p:spTgt spid="1031"/>
                                        </p:tgtEl>
                                      </p:cBhvr>
                                    </p:animEffect>
                                  </p:childTnLst>
                                </p:cTn>
                              </p:par>
                            </p:childTnLst>
                          </p:cTn>
                        </p:par>
                        <p:par>
                          <p:cTn id="47" fill="hold">
                            <p:stCondLst>
                              <p:cond delay="3500"/>
                            </p:stCondLst>
                            <p:childTnLst>
                              <p:par>
                                <p:cTn id="48" presetID="22" presetClass="entr" presetSubtype="8" fill="hold" nodeType="afterEffect">
                                  <p:stCondLst>
                                    <p:cond delay="0"/>
                                  </p:stCondLst>
                                  <p:childTnLst>
                                    <p:set>
                                      <p:cBhvr>
                                        <p:cTn id="49" dur="1" fill="hold">
                                          <p:stCondLst>
                                            <p:cond delay="0"/>
                                          </p:stCondLst>
                                        </p:cTn>
                                        <p:tgtEl>
                                          <p:spTgt spid="1033"/>
                                        </p:tgtEl>
                                        <p:attrNameLst>
                                          <p:attrName>style.visibility</p:attrName>
                                        </p:attrNameLst>
                                      </p:cBhvr>
                                      <p:to>
                                        <p:strVal val="visible"/>
                                      </p:to>
                                    </p:set>
                                    <p:animEffect transition="in" filter="wipe(left)">
                                      <p:cBhvr>
                                        <p:cTn id="50" dur="500"/>
                                        <p:tgtEl>
                                          <p:spTgt spid="10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An actual business cycle</a:t>
            </a:r>
          </a:p>
        </p:txBody>
      </p:sp>
      <p:sp>
        <p:nvSpPr>
          <p:cNvPr id="19" name="Text Placeholder 18"/>
          <p:cNvSpPr>
            <a:spLocks noGrp="1"/>
          </p:cNvSpPr>
          <p:nvPr>
            <p:ph type="body" sz="quarter" idx="11"/>
          </p:nvPr>
        </p:nvSpPr>
        <p:spPr/>
        <p:txBody>
          <a:bodyPr/>
          <a:lstStyle/>
          <a:p>
            <a:pPr>
              <a:spcAft>
                <a:spcPts val="1200"/>
              </a:spcAft>
            </a:pPr>
            <a:r>
              <a:rPr lang="en-US" dirty="0"/>
              <a:t>This figure shows the movements in real GDP in the U.S. from 2006 to 2013.</a:t>
            </a:r>
          </a:p>
          <a:p>
            <a:pPr>
              <a:spcAft>
                <a:spcPts val="1200"/>
              </a:spcAft>
            </a:pPr>
            <a:r>
              <a:rPr lang="en-US" dirty="0"/>
              <a:t>The period of recession starting in late 2007 and ending in mid 2009 was the longest and most severe since the Great Depression of the 1930s, prompting some to refer to it as the </a:t>
            </a:r>
            <a:r>
              <a:rPr lang="en-US" i="1" dirty="0"/>
              <a:t>Great Recession</a:t>
            </a:r>
            <a:r>
              <a:rPr lang="en-US" dirty="0"/>
              <a:t>.</a:t>
            </a:r>
          </a:p>
          <a:p>
            <a:pPr>
              <a:spcAft>
                <a:spcPts val="1200"/>
              </a:spcAft>
            </a:pPr>
            <a:r>
              <a:rPr lang="en-US" dirty="0"/>
              <a:t>Real GDP growth after this recession has been slower than is typical at the start of a business cycle expansion.</a:t>
            </a:r>
          </a:p>
          <a:p>
            <a:endParaRPr lang="en-US" dirty="0"/>
          </a:p>
        </p:txBody>
      </p:sp>
      <p:sp>
        <p:nvSpPr>
          <p:cNvPr id="3" name="Text Placeholder 2"/>
          <p:cNvSpPr>
            <a:spLocks noGrp="1"/>
          </p:cNvSpPr>
          <p:nvPr>
            <p:ph type="body" sz="quarter" idx="12"/>
          </p:nvPr>
        </p:nvSpPr>
        <p:spPr>
          <a:xfrm>
            <a:off x="5867400" y="5875337"/>
            <a:ext cx="3200400" cy="449263"/>
          </a:xfrm>
        </p:spPr>
        <p:txBody>
          <a:bodyPr/>
          <a:lstStyle/>
          <a:p>
            <a:r>
              <a:rPr lang="en-US" dirty="0"/>
              <a:t>The business cycle: movements in real GDP, 2006-2013</a:t>
            </a:r>
          </a:p>
        </p:txBody>
      </p:sp>
      <p:sp>
        <p:nvSpPr>
          <p:cNvPr id="4" name="Text Placeholder 3"/>
          <p:cNvSpPr>
            <a:spLocks noGrp="1"/>
          </p:cNvSpPr>
          <p:nvPr>
            <p:ph type="body" sz="quarter" idx="13"/>
          </p:nvPr>
        </p:nvSpPr>
        <p:spPr>
          <a:xfrm>
            <a:off x="4419600" y="5875337"/>
            <a:ext cx="1466850" cy="381000"/>
          </a:xfrm>
        </p:spPr>
        <p:txBody>
          <a:bodyPr/>
          <a:lstStyle/>
          <a:p>
            <a:r>
              <a:rPr lang="en-US" dirty="0"/>
              <a:t>Figure 10.6b</a:t>
            </a:r>
          </a:p>
        </p:txBody>
      </p:sp>
      <p:pic>
        <p:nvPicPr>
          <p:cNvPr id="2050" name="Picture 2" descr="C:\Users\holmes\Dropbox\ECON 5e\Art From Fernando_For Digital\ch21\Figure_21.6\png\Figure_21.6_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981200"/>
            <a:ext cx="4994275" cy="373124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olmes\Dropbox\ECON 5e\Art From Fernando_For Digital\ch21\Figure_21.6\png\Figure_21.6_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981200"/>
            <a:ext cx="4994275" cy="37312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holmes\Dropbox\ECON 5e\Art From Fernando_For Digital\ch21\Figure_21.6\png\Figure_21.6_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981200"/>
            <a:ext cx="4994275" cy="373124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holmes\Dropbox\ECON 5e\Art From Fernando_For Digital\ch21\Figure_21.6\png\Figure_21.6_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1981200"/>
            <a:ext cx="4994275" cy="37312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holmes\Dropbox\ECON 5e\Art From Fernando_For Digital\ch21\Figure_21.6\png\Figure_21.6_1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1981200"/>
            <a:ext cx="4994275" cy="3731244"/>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holmes\Dropbox\ECON 5e\Art From Fernando_For Digital\ch21\Figure_21.6\png\Figure_21.6_1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1981200"/>
            <a:ext cx="4994275" cy="373124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holmes\Dropbox\ECON 5e\Art From Fernando_For Digital\ch21\Figure_21.6\png\Figure_21.6_1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1981200"/>
            <a:ext cx="4994275" cy="3731244"/>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holmes\Dropbox\ECON 5e\Art From Fernando_For Digital\ch21\Figure_21.6\png\Figure_21.6_15.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62400" y="1981200"/>
            <a:ext cx="4994275" cy="373124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holmes\Dropbox\ECON 5e\Art From Fernando_For Digital\ch21\Figure_21.6\png\Figure_21.6_16.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2400" y="1981200"/>
            <a:ext cx="4994275" cy="3731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766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left)">
                                      <p:cBhvr>
                                        <p:cTn id="7" dur="500"/>
                                        <p:tgtEl>
                                          <p:spTgt spid="1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ipe(left)">
                                      <p:cBhvr>
                                        <p:cTn id="11" dur="500"/>
                                        <p:tgtEl>
                                          <p:spTgt spid="2050"/>
                                        </p:tgtEl>
                                      </p:cBhvr>
                                    </p:animEffect>
                                  </p:childTnLst>
                                </p:cTn>
                              </p:par>
                              <p:par>
                                <p:cTn id="12" presetID="22" presetClass="entr" presetSubtype="8" fill="hold" nodeType="with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wipe(left)">
                                      <p:cBhvr>
                                        <p:cTn id="14" dur="500"/>
                                        <p:tgtEl>
                                          <p:spTgt spid="2051"/>
                                        </p:tgtEl>
                                      </p:cBhvr>
                                    </p:animEffect>
                                  </p:childTnLst>
                                </p:cTn>
                              </p:par>
                              <p:par>
                                <p:cTn id="15" presetID="22" presetClass="entr" presetSubtype="8"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ipe(left)">
                                      <p:cBhvr>
                                        <p:cTn id="17" dur="500"/>
                                        <p:tgtEl>
                                          <p:spTgt spid="2052"/>
                                        </p:tgtEl>
                                      </p:cBhvr>
                                    </p:animEffect>
                                  </p:childTnLst>
                                </p:cTn>
                              </p:par>
                              <p:par>
                                <p:cTn id="18" presetID="22" presetClass="entr" presetSubtype="8" fill="hold" nodeType="withEffect">
                                  <p:stCondLst>
                                    <p:cond delay="0"/>
                                  </p:stCondLst>
                                  <p:childTnLst>
                                    <p:set>
                                      <p:cBhvr>
                                        <p:cTn id="19" dur="1" fill="hold">
                                          <p:stCondLst>
                                            <p:cond delay="0"/>
                                          </p:stCondLst>
                                        </p:cTn>
                                        <p:tgtEl>
                                          <p:spTgt spid="2053"/>
                                        </p:tgtEl>
                                        <p:attrNameLst>
                                          <p:attrName>style.visibility</p:attrName>
                                        </p:attrNameLst>
                                      </p:cBhvr>
                                      <p:to>
                                        <p:strVal val="visible"/>
                                      </p:to>
                                    </p:set>
                                    <p:animEffect transition="in" filter="wipe(left)">
                                      <p:cBhvr>
                                        <p:cTn id="20" dur="500"/>
                                        <p:tgtEl>
                                          <p:spTgt spid="2053"/>
                                        </p:tgtEl>
                                      </p:cBhvr>
                                    </p:animEffect>
                                  </p:childTnLst>
                                </p:cTn>
                              </p:par>
                              <p:par>
                                <p:cTn id="21" presetID="22" presetClass="entr" presetSubtype="8" fill="hold" nodeType="withEffect">
                                  <p:stCondLst>
                                    <p:cond delay="0"/>
                                  </p:stCondLst>
                                  <p:childTnLst>
                                    <p:set>
                                      <p:cBhvr>
                                        <p:cTn id="22" dur="1" fill="hold">
                                          <p:stCondLst>
                                            <p:cond delay="0"/>
                                          </p:stCondLst>
                                        </p:cTn>
                                        <p:tgtEl>
                                          <p:spTgt spid="2054"/>
                                        </p:tgtEl>
                                        <p:attrNameLst>
                                          <p:attrName>style.visibility</p:attrName>
                                        </p:attrNameLst>
                                      </p:cBhvr>
                                      <p:to>
                                        <p:strVal val="visible"/>
                                      </p:to>
                                    </p:set>
                                    <p:animEffect transition="in" filter="wipe(left)">
                                      <p:cBhvr>
                                        <p:cTn id="23" dur="500"/>
                                        <p:tgtEl>
                                          <p:spTgt spid="2054"/>
                                        </p:tgtEl>
                                      </p:cBhvr>
                                    </p:animEffect>
                                  </p:childTnLst>
                                </p:cTn>
                              </p:par>
                              <p:par>
                                <p:cTn id="24" presetID="22" presetClass="entr" presetSubtype="8" fill="hold" nodeType="withEffect">
                                  <p:stCondLst>
                                    <p:cond delay="0"/>
                                  </p:stCondLst>
                                  <p:childTnLst>
                                    <p:set>
                                      <p:cBhvr>
                                        <p:cTn id="25" dur="1" fill="hold">
                                          <p:stCondLst>
                                            <p:cond delay="0"/>
                                          </p:stCondLst>
                                        </p:cTn>
                                        <p:tgtEl>
                                          <p:spTgt spid="2055"/>
                                        </p:tgtEl>
                                        <p:attrNameLst>
                                          <p:attrName>style.visibility</p:attrName>
                                        </p:attrNameLst>
                                      </p:cBhvr>
                                      <p:to>
                                        <p:strVal val="visible"/>
                                      </p:to>
                                    </p:set>
                                    <p:animEffect transition="in" filter="wipe(left)">
                                      <p:cBhvr>
                                        <p:cTn id="26" dur="500"/>
                                        <p:tgtEl>
                                          <p:spTgt spid="2055"/>
                                        </p:tgtEl>
                                      </p:cBhvr>
                                    </p:animEffect>
                                  </p:childTnLst>
                                </p:cTn>
                              </p:par>
                              <p:par>
                                <p:cTn id="27" presetID="22" presetClass="entr" presetSubtype="8" fill="hold" nodeType="withEffect">
                                  <p:stCondLst>
                                    <p:cond delay="0"/>
                                  </p:stCondLst>
                                  <p:childTnLst>
                                    <p:set>
                                      <p:cBhvr>
                                        <p:cTn id="28" dur="1" fill="hold">
                                          <p:stCondLst>
                                            <p:cond delay="0"/>
                                          </p:stCondLst>
                                        </p:cTn>
                                        <p:tgtEl>
                                          <p:spTgt spid="2056"/>
                                        </p:tgtEl>
                                        <p:attrNameLst>
                                          <p:attrName>style.visibility</p:attrName>
                                        </p:attrNameLst>
                                      </p:cBhvr>
                                      <p:to>
                                        <p:strVal val="visible"/>
                                      </p:to>
                                    </p:set>
                                    <p:animEffect transition="in" filter="wipe(left)">
                                      <p:cBhvr>
                                        <p:cTn id="29" dur="500"/>
                                        <p:tgtEl>
                                          <p:spTgt spid="2056"/>
                                        </p:tgtEl>
                                      </p:cBhvr>
                                    </p:animEffect>
                                  </p:childTnLst>
                                </p:cTn>
                              </p:par>
                              <p:par>
                                <p:cTn id="30" presetID="22" presetClass="entr" presetSubtype="8" fill="hold" nodeType="withEffect">
                                  <p:stCondLst>
                                    <p:cond delay="0"/>
                                  </p:stCondLst>
                                  <p:childTnLst>
                                    <p:set>
                                      <p:cBhvr>
                                        <p:cTn id="31" dur="1" fill="hold">
                                          <p:stCondLst>
                                            <p:cond delay="0"/>
                                          </p:stCondLst>
                                        </p:cTn>
                                        <p:tgtEl>
                                          <p:spTgt spid="2057"/>
                                        </p:tgtEl>
                                        <p:attrNameLst>
                                          <p:attrName>style.visibility</p:attrName>
                                        </p:attrNameLst>
                                      </p:cBhvr>
                                      <p:to>
                                        <p:strVal val="visible"/>
                                      </p:to>
                                    </p:set>
                                    <p:animEffect transition="in" filter="wipe(left)">
                                      <p:cBhvr>
                                        <p:cTn id="32" dur="500"/>
                                        <p:tgtEl>
                                          <p:spTgt spid="2057"/>
                                        </p:tgtEl>
                                      </p:cBhvr>
                                    </p:animEffect>
                                  </p:childTnLst>
                                </p:cTn>
                              </p:par>
                              <p:par>
                                <p:cTn id="33" presetID="22" presetClass="entr" presetSubtype="8" fill="hold" nodeType="withEffect">
                                  <p:stCondLst>
                                    <p:cond delay="0"/>
                                  </p:stCondLst>
                                  <p:childTnLst>
                                    <p:set>
                                      <p:cBhvr>
                                        <p:cTn id="34" dur="1" fill="hold">
                                          <p:stCondLst>
                                            <p:cond delay="0"/>
                                          </p:stCondLst>
                                        </p:cTn>
                                        <p:tgtEl>
                                          <p:spTgt spid="2058"/>
                                        </p:tgtEl>
                                        <p:attrNameLst>
                                          <p:attrName>style.visibility</p:attrName>
                                        </p:attrNameLst>
                                      </p:cBhvr>
                                      <p:to>
                                        <p:strVal val="visible"/>
                                      </p:to>
                                    </p:set>
                                    <p:animEffect transition="in" filter="wipe(left)">
                                      <p:cBhvr>
                                        <p:cTn id="35" dur="500"/>
                                        <p:tgtEl>
                                          <p:spTgt spid="205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
                                            <p:txEl>
                                              <p:pRg st="1" end="1"/>
                                            </p:txEl>
                                          </p:spTgt>
                                        </p:tgtEl>
                                        <p:attrNameLst>
                                          <p:attrName>style.visibility</p:attrName>
                                        </p:attrNameLst>
                                      </p:cBhvr>
                                      <p:to>
                                        <p:strVal val="visible"/>
                                      </p:to>
                                    </p:set>
                                    <p:animEffect transition="in" filter="wipe(left)">
                                      <p:cBhvr>
                                        <p:cTn id="40" dur="500"/>
                                        <p:tgtEl>
                                          <p:spTgt spid="19">
                                            <p:txEl>
                                              <p:pRg st="1" end="1"/>
                                            </p:txEl>
                                          </p:spTgt>
                                        </p:tgtEl>
                                      </p:cBhvr>
                                    </p:animEffect>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19">
                                            <p:txEl>
                                              <p:pRg st="2" end="2"/>
                                            </p:txEl>
                                          </p:spTgt>
                                        </p:tgtEl>
                                        <p:attrNameLst>
                                          <p:attrName>style.visibility</p:attrName>
                                        </p:attrNameLst>
                                      </p:cBhvr>
                                      <p:to>
                                        <p:strVal val="visible"/>
                                      </p:to>
                                    </p:set>
                                    <p:animEffect transition="in" filter="wipe(left)">
                                      <p:cBhvr>
                                        <p:cTn id="44"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t>How do we know when the economy is in a recession?</a:t>
            </a:r>
          </a:p>
        </p:txBody>
      </p:sp>
      <p:sp>
        <p:nvSpPr>
          <p:cNvPr id="2" name="Text Placeholder 1"/>
          <p:cNvSpPr>
            <a:spLocks noGrp="1"/>
          </p:cNvSpPr>
          <p:nvPr>
            <p:ph type="body" sz="quarter" idx="11"/>
          </p:nvPr>
        </p:nvSpPr>
        <p:spPr>
          <a:xfrm>
            <a:off x="152400" y="838200"/>
            <a:ext cx="8839200" cy="1295400"/>
          </a:xfrm>
        </p:spPr>
        <p:txBody>
          <a:bodyPr/>
          <a:lstStyle/>
          <a:p>
            <a:pPr>
              <a:spcAft>
                <a:spcPts val="0"/>
              </a:spcAft>
            </a:pPr>
            <a:r>
              <a:rPr lang="en-US" dirty="0">
                <a:solidFill>
                  <a:srgbClr val="000000"/>
                </a:solidFill>
              </a:rPr>
              <a:t>The federal government does not define when a recession starts or ends.</a:t>
            </a:r>
          </a:p>
          <a:p>
            <a:pPr marL="342900" indent="-342900">
              <a:spcAft>
                <a:spcPts val="0"/>
              </a:spcAft>
              <a:buFont typeface="Arial" panose="020B0604020202020204" pitchFamily="34" charset="0"/>
              <a:buChar char="•"/>
            </a:pPr>
            <a:r>
              <a:rPr lang="en-US" dirty="0">
                <a:solidFill>
                  <a:srgbClr val="000000"/>
                </a:solidFill>
              </a:rPr>
              <a:t>The typical media definition of a recession is “two consecutive quarters of declining real GDP.”</a:t>
            </a:r>
          </a:p>
        </p:txBody>
      </p:sp>
      <p:sp>
        <p:nvSpPr>
          <p:cNvPr id="7" name="Text Placeholder 1"/>
          <p:cNvSpPr txBox="1">
            <a:spLocks/>
          </p:cNvSpPr>
          <p:nvPr/>
        </p:nvSpPr>
        <p:spPr>
          <a:xfrm>
            <a:off x="152400" y="2362200"/>
            <a:ext cx="4114800" cy="4267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dirty="0">
                <a:solidFill>
                  <a:srgbClr val="000000"/>
                </a:solidFill>
              </a:rPr>
              <a:t>Most economists defer to the judgment of the National Bureau of Economic Research:</a:t>
            </a:r>
          </a:p>
          <a:p>
            <a:pPr marL="342900" indent="-342900">
              <a:buFont typeface="Arial" panose="020B0604020202020204" pitchFamily="34" charset="0"/>
              <a:buChar char="•"/>
            </a:pPr>
            <a:r>
              <a:rPr lang="en-US" dirty="0">
                <a:solidFill>
                  <a:srgbClr val="000000"/>
                </a:solidFill>
              </a:rPr>
              <a:t>“A recession is a significant decline in activity spread across the economy, lasting more than a few months, visible in industrial production, employment, real income, and wholesale-retail trade.”</a:t>
            </a:r>
          </a:p>
        </p:txBody>
      </p:sp>
      <p:sp>
        <p:nvSpPr>
          <p:cNvPr id="3" name="Text Placeholder 2"/>
          <p:cNvSpPr>
            <a:spLocks noGrp="1"/>
          </p:cNvSpPr>
          <p:nvPr>
            <p:ph type="body" sz="quarter" idx="12"/>
          </p:nvPr>
        </p:nvSpPr>
        <p:spPr>
          <a:xfrm>
            <a:off x="5867400" y="6332537"/>
            <a:ext cx="2590800" cy="449263"/>
          </a:xfrm>
        </p:spPr>
        <p:txBody>
          <a:bodyPr/>
          <a:lstStyle/>
          <a:p>
            <a:r>
              <a:rPr lang="en-US" dirty="0"/>
              <a:t>The U.S. business cycle</a:t>
            </a:r>
          </a:p>
        </p:txBody>
      </p:sp>
      <p:sp>
        <p:nvSpPr>
          <p:cNvPr id="4" name="Text Placeholder 3"/>
          <p:cNvSpPr>
            <a:spLocks noGrp="1"/>
          </p:cNvSpPr>
          <p:nvPr>
            <p:ph type="body" sz="quarter" idx="13"/>
          </p:nvPr>
        </p:nvSpPr>
        <p:spPr>
          <a:xfrm>
            <a:off x="4533900" y="6332537"/>
            <a:ext cx="1352550" cy="381000"/>
          </a:xfrm>
        </p:spPr>
        <p:txBody>
          <a:bodyPr/>
          <a:lstStyle/>
          <a:p>
            <a:r>
              <a:rPr lang="en-US" dirty="0"/>
              <a:t>Table 10.2</a:t>
            </a:r>
          </a:p>
        </p:txBody>
      </p:sp>
      <p:graphicFrame>
        <p:nvGraphicFramePr>
          <p:cNvPr id="6" name="Group 47"/>
          <p:cNvGraphicFramePr>
            <a:graphicFrameLocks/>
          </p:cNvGraphicFramePr>
          <p:nvPr>
            <p:extLst>
              <p:ext uri="{D42A27DB-BD31-4B8C-83A1-F6EECF244321}">
                <p14:modId xmlns:p14="http://schemas.microsoft.com/office/powerpoint/2010/main" val="3876917600"/>
              </p:ext>
            </p:extLst>
          </p:nvPr>
        </p:nvGraphicFramePr>
        <p:xfrm>
          <a:off x="4397375" y="2099592"/>
          <a:ext cx="4594225" cy="4148808"/>
        </p:xfrm>
        <a:graphic>
          <a:graphicData uri="http://schemas.openxmlformats.org/drawingml/2006/table">
            <a:tbl>
              <a:tblPr/>
              <a:tblGrid>
                <a:gridCol w="1684655">
                  <a:extLst>
                    <a:ext uri="{9D8B030D-6E8A-4147-A177-3AD203B41FA5}">
                      <a16:colId xmlns:a16="http://schemas.microsoft.com/office/drawing/2014/main" val="20000"/>
                    </a:ext>
                  </a:extLst>
                </a:gridCol>
                <a:gridCol w="1684655">
                  <a:extLst>
                    <a:ext uri="{9D8B030D-6E8A-4147-A177-3AD203B41FA5}">
                      <a16:colId xmlns:a16="http://schemas.microsoft.com/office/drawing/2014/main" val="20001"/>
                    </a:ext>
                  </a:extLst>
                </a:gridCol>
                <a:gridCol w="1224915">
                  <a:extLst>
                    <a:ext uri="{9D8B030D-6E8A-4147-A177-3AD203B41FA5}">
                      <a16:colId xmlns:a16="http://schemas.microsoft.com/office/drawing/2014/main" val="20002"/>
                    </a:ext>
                  </a:extLst>
                </a:gridCol>
              </a:tblGrid>
              <a:tr h="1924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Peak </a:t>
                      </a:r>
                    </a:p>
                  </a:txBody>
                  <a:tcPr anchor="ctr" horzOverflow="overflow">
                    <a:lnL cap="flat">
                      <a:noFill/>
                    </a:lnL>
                    <a:lnR>
                      <a:noFill/>
                    </a:lnR>
                    <a:lnT w="28575" cap="flat" cmpd="sng" algn="ctr">
                      <a:no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Trough</a:t>
                      </a:r>
                    </a:p>
                  </a:txBody>
                  <a:tcPr anchor="ctr" horzOverflow="overflow">
                    <a:lnL>
                      <a:noFill/>
                    </a:lnL>
                    <a:lnR>
                      <a:noFill/>
                    </a:lnR>
                    <a:lnT w="28575" cap="flat" cmpd="sng" algn="ctr">
                      <a:no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0066B3"/>
                          </a:solidFill>
                          <a:effectLst/>
                          <a:latin typeface="Arial" charset="0"/>
                        </a:rPr>
                        <a:t>Length of Recession</a:t>
                      </a:r>
                      <a:endParaRPr kumimoji="0" lang="en-US" sz="1600" b="1" i="0" u="none" strike="noStrike" cap="none" normalizeH="0" baseline="0" dirty="0">
                        <a:ln>
                          <a:noFill/>
                        </a:ln>
                        <a:solidFill>
                          <a:srgbClr val="0066B3"/>
                        </a:solidFill>
                        <a:effectLst/>
                        <a:latin typeface="Arial" charset="0"/>
                      </a:endParaRPr>
                    </a:p>
                  </a:txBody>
                  <a:tcPr anchor="ctr" horzOverflow="overflow">
                    <a:lnL>
                      <a:noFill/>
                    </a:lnL>
                    <a:lnR cap="flat">
                      <a:noFill/>
                    </a:lnR>
                    <a:lnT w="28575" cap="flat" cmpd="sng" algn="ctr">
                      <a:no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55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July 1953</a:t>
                      </a:r>
                    </a:p>
                  </a:txBody>
                  <a:tcPr anchor="ct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May 1954</a:t>
                      </a:r>
                    </a:p>
                  </a:txBody>
                  <a:tcPr anchor="ctr"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10 months</a:t>
                      </a:r>
                    </a:p>
                  </a:txBody>
                  <a:tcPr anchor="ctr"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3555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August 1957</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600" kern="1200" baseline="0" dirty="0">
                          <a:solidFill>
                            <a:schemeClr val="tx1"/>
                          </a:solidFill>
                          <a:latin typeface="+mn-lt"/>
                          <a:ea typeface="+mn-ea"/>
                          <a:cs typeface="+mn-cs"/>
                        </a:rPr>
                        <a:t>April 1958</a:t>
                      </a:r>
                      <a:endParaRPr kumimoji="0" lang="en-US" sz="16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8 months</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3555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April 1960</a:t>
                      </a:r>
                    </a:p>
                  </a:txBody>
                  <a:tcPr anchor="ctr" horzOverflow="overflow">
                    <a:lnL cap="flat">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600" kern="1200" baseline="0" dirty="0">
                          <a:solidFill>
                            <a:schemeClr val="tx1"/>
                          </a:solidFill>
                          <a:latin typeface="+mn-lt"/>
                          <a:ea typeface="+mn-ea"/>
                          <a:cs typeface="+mn-cs"/>
                        </a:rPr>
                        <a:t>February 1961</a:t>
                      </a:r>
                      <a:endParaRPr kumimoji="0" lang="en-US" sz="16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10 months</a:t>
                      </a:r>
                    </a:p>
                  </a:txBody>
                  <a:tcPr anchor="ctr" horzOverflow="overflow">
                    <a:lnL>
                      <a:noFill/>
                    </a:lnL>
                    <a:lnR cap="flat">
                      <a:noFill/>
                    </a:lnR>
                    <a:lnT>
                      <a:noFill/>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55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December 1969</a:t>
                      </a:r>
                    </a:p>
                  </a:txBody>
                  <a:tcPr anchor="ctr" horzOverflow="overflow">
                    <a:lnL cap="flat">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600" kern="1200" baseline="0" dirty="0">
                          <a:solidFill>
                            <a:schemeClr val="tx1"/>
                          </a:solidFill>
                          <a:latin typeface="+mn-lt"/>
                          <a:ea typeface="+mn-ea"/>
                          <a:cs typeface="+mn-cs"/>
                        </a:rPr>
                        <a:t>November 1970</a:t>
                      </a:r>
                      <a:endParaRPr kumimoji="0" lang="en-US" sz="16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11 months</a:t>
                      </a:r>
                    </a:p>
                  </a:txBody>
                  <a:tcPr anchor="ctr" horzOverflow="overflow">
                    <a:lnL>
                      <a:noFill/>
                    </a:lnL>
                    <a:lnR cap="flat">
                      <a:noFill/>
                    </a:lnR>
                    <a:lnT>
                      <a:noFill/>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55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November 1973</a:t>
                      </a:r>
                    </a:p>
                  </a:txBody>
                  <a:tcPr anchor="ctr" horzOverflow="overflow">
                    <a:lnL cap="flat">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600" kern="1200" baseline="0" dirty="0">
                          <a:solidFill>
                            <a:schemeClr val="tx1"/>
                          </a:solidFill>
                          <a:latin typeface="+mn-lt"/>
                          <a:ea typeface="+mn-ea"/>
                          <a:cs typeface="+mn-cs"/>
                        </a:rPr>
                        <a:t>March 1975</a:t>
                      </a:r>
                      <a:endParaRPr kumimoji="0" lang="en-US" sz="16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16 months</a:t>
                      </a:r>
                    </a:p>
                  </a:txBody>
                  <a:tcPr anchor="ctr" horzOverflow="overflow">
                    <a:lnL>
                      <a:noFill/>
                    </a:lnL>
                    <a:lnR cap="flat">
                      <a:noFill/>
                    </a:lnR>
                    <a:lnT>
                      <a:noFill/>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55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January 1980</a:t>
                      </a:r>
                    </a:p>
                  </a:txBody>
                  <a:tcPr anchor="ctr" horzOverflow="overflow">
                    <a:lnL cap="flat">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600" kern="1200" baseline="0" dirty="0">
                          <a:solidFill>
                            <a:schemeClr val="tx1"/>
                          </a:solidFill>
                          <a:latin typeface="+mn-lt"/>
                          <a:ea typeface="+mn-ea"/>
                          <a:cs typeface="+mn-cs"/>
                        </a:rPr>
                        <a:t>July 1980</a:t>
                      </a:r>
                      <a:endParaRPr kumimoji="0" lang="en-US" sz="16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6 months</a:t>
                      </a:r>
                    </a:p>
                  </a:txBody>
                  <a:tcPr anchor="ctr" horzOverflow="overflow">
                    <a:lnL>
                      <a:noFill/>
                    </a:lnL>
                    <a:lnR cap="flat">
                      <a:noFill/>
                    </a:lnR>
                    <a:lnT>
                      <a:noFill/>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55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July 1981</a:t>
                      </a:r>
                    </a:p>
                  </a:txBody>
                  <a:tcPr anchor="ctr" horzOverflow="overflow">
                    <a:lnL cap="flat">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600" kern="1200" baseline="0" dirty="0">
                          <a:solidFill>
                            <a:schemeClr val="tx1"/>
                          </a:solidFill>
                          <a:latin typeface="+mn-lt"/>
                          <a:ea typeface="+mn-ea"/>
                          <a:cs typeface="+mn-cs"/>
                        </a:rPr>
                        <a:t>November 1982</a:t>
                      </a:r>
                      <a:endParaRPr kumimoji="0" lang="en-US" sz="16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16 months</a:t>
                      </a:r>
                    </a:p>
                  </a:txBody>
                  <a:tcPr anchor="ctr" horzOverflow="overflow">
                    <a:lnL>
                      <a:noFill/>
                    </a:lnL>
                    <a:lnR cap="flat">
                      <a:noFill/>
                    </a:lnR>
                    <a:lnT>
                      <a:noFill/>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55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July 1990</a:t>
                      </a:r>
                    </a:p>
                  </a:txBody>
                  <a:tcPr anchor="ctr" horzOverflow="overflow">
                    <a:lnL cap="flat">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600" kern="1200" baseline="0" dirty="0">
                          <a:solidFill>
                            <a:schemeClr val="tx1"/>
                          </a:solidFill>
                          <a:latin typeface="+mn-lt"/>
                          <a:ea typeface="+mn-ea"/>
                          <a:cs typeface="+mn-cs"/>
                        </a:rPr>
                        <a:t>March 1991</a:t>
                      </a:r>
                      <a:endParaRPr kumimoji="0" lang="en-US" sz="16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8 months</a:t>
                      </a:r>
                    </a:p>
                  </a:txBody>
                  <a:tcPr anchor="ctr" horzOverflow="overflow">
                    <a:lnL>
                      <a:noFill/>
                    </a:lnL>
                    <a:lnR cap="flat">
                      <a:noFill/>
                    </a:lnR>
                    <a:lnT>
                      <a:noFill/>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55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March 2001</a:t>
                      </a:r>
                    </a:p>
                  </a:txBody>
                  <a:tcPr anchor="ctr" horzOverflow="overflow">
                    <a:lnL cap="flat">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600" kern="1200" baseline="0" dirty="0">
                          <a:solidFill>
                            <a:schemeClr val="tx1"/>
                          </a:solidFill>
                          <a:latin typeface="+mn-lt"/>
                          <a:ea typeface="+mn-ea"/>
                          <a:cs typeface="+mn-cs"/>
                        </a:rPr>
                        <a:t>November 2001</a:t>
                      </a:r>
                      <a:endParaRPr kumimoji="0" lang="en-US" sz="16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8 months</a:t>
                      </a:r>
                    </a:p>
                  </a:txBody>
                  <a:tcPr anchor="ctr" horzOverflow="overflow">
                    <a:lnL>
                      <a:noFill/>
                    </a:lnL>
                    <a:lnR cap="flat">
                      <a:noFill/>
                    </a:lnR>
                    <a:lnT>
                      <a:noFill/>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694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December 2007</a:t>
                      </a:r>
                    </a:p>
                  </a:txBody>
                  <a:tcPr anchor="ctr"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June 2009</a:t>
                      </a:r>
                    </a:p>
                  </a:txBody>
                  <a:tcPr marT="0" marB="0" anchor="ctr"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a:ln>
                            <a:noFill/>
                          </a:ln>
                          <a:solidFill>
                            <a:schemeClr val="tx1"/>
                          </a:solidFill>
                          <a:effectLst/>
                          <a:latin typeface="Arial" charset="0"/>
                        </a:rPr>
                        <a:t>18 months</a:t>
                      </a:r>
                    </a:p>
                  </a:txBody>
                  <a:tcPr marT="0" marB="0" anchor="ctr"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5935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ipe(left)">
                                      <p:cBhvr>
                                        <p:cTn id="20" dur="500"/>
                                        <p:tgtEl>
                                          <p:spTgt spid="7">
                                            <p:txEl>
                                              <p:pRg st="1" end="1"/>
                                            </p:txEl>
                                          </p:spTgt>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up)">
                                      <p:cBhvr>
                                        <p:cTn id="2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a:t>Can a recession be a good time to expand?</a:t>
            </a:r>
          </a:p>
        </p:txBody>
      </p:sp>
      <p:sp>
        <p:nvSpPr>
          <p:cNvPr id="2" name="Text Placeholder 1"/>
          <p:cNvSpPr>
            <a:spLocks noGrp="1"/>
          </p:cNvSpPr>
          <p:nvPr>
            <p:ph type="body" sz="quarter" idx="11"/>
          </p:nvPr>
        </p:nvSpPr>
        <p:spPr>
          <a:xfrm>
            <a:off x="152400" y="838200"/>
            <a:ext cx="6019800" cy="5715000"/>
          </a:xfrm>
        </p:spPr>
        <p:txBody>
          <a:bodyPr/>
          <a:lstStyle/>
          <a:p>
            <a:pPr>
              <a:spcAft>
                <a:spcPts val="0"/>
              </a:spcAft>
            </a:pPr>
            <a:r>
              <a:rPr lang="en-US" dirty="0"/>
              <a:t>Historically, recessions have generally been followed by periods of strong economic growth.</a:t>
            </a:r>
          </a:p>
          <a:p>
            <a:pPr marL="342900" indent="-342900">
              <a:spcAft>
                <a:spcPts val="0"/>
              </a:spcAft>
              <a:buFont typeface="Arial" panose="020B0604020202020204" pitchFamily="34" charset="0"/>
              <a:buChar char="•"/>
            </a:pPr>
            <a:r>
              <a:rPr lang="en-US" dirty="0"/>
              <a:t>Some firms take advantage of the low real interest rates that typically accompany a recession to make investments by expanding productive capacity, effectively betting that the growth will justify their investments.</a:t>
            </a:r>
          </a:p>
          <a:p>
            <a:pPr>
              <a:spcAft>
                <a:spcPts val="0"/>
              </a:spcAft>
            </a:pPr>
            <a:r>
              <a:rPr lang="en-US" dirty="0"/>
              <a:t>For example, VF Corporation (the largest apparel maker in the world, including brands such as North Face, Timberland, and Wrangler) decided to open 89 new stores in 2008 and 70 in 2009.</a:t>
            </a:r>
          </a:p>
          <a:p>
            <a:pPr marL="342900" indent="-342900">
              <a:spcAft>
                <a:spcPts val="0"/>
              </a:spcAft>
              <a:buFont typeface="Arial" panose="020B0604020202020204" pitchFamily="34" charset="0"/>
              <a:buChar char="•"/>
            </a:pPr>
            <a:r>
              <a:rPr lang="en-US" dirty="0"/>
              <a:t>By 2013, the company’s sales and profits continued to increase, making their decision look very smart.</a:t>
            </a:r>
          </a:p>
          <a:p>
            <a:pPr>
              <a:spcAft>
                <a:spcPts val="0"/>
              </a:spcAft>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8307" y="1066800"/>
            <a:ext cx="2967185" cy="432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551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wipe(left)">
                                      <p:cBhvr>
                                        <p:cTn id="16" dur="500"/>
                                        <p:tgtEl>
                                          <p:spTgt spid="2">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left)">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Effects of business cycles on firms</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When a recession hits, workers reduce spending due to expectations about their current and future incomes decreasing.</a:t>
            </a:r>
          </a:p>
          <a:p>
            <a:pPr>
              <a:spcBef>
                <a:spcPts val="0"/>
              </a:spcBef>
              <a:spcAft>
                <a:spcPts val="1200"/>
              </a:spcAft>
            </a:pPr>
            <a:endParaRPr lang="en-US" dirty="0"/>
          </a:p>
          <a:p>
            <a:pPr>
              <a:spcBef>
                <a:spcPts val="0"/>
              </a:spcBef>
              <a:spcAft>
                <a:spcPts val="1200"/>
              </a:spcAft>
            </a:pPr>
            <a:r>
              <a:rPr lang="en-US" dirty="0"/>
              <a:t>But this reduction in spending doesn’t affect all goods equally. Consumers mostly continue to buy </a:t>
            </a:r>
            <a:r>
              <a:rPr lang="en-US" i="1" dirty="0"/>
              <a:t>nondurables </a:t>
            </a:r>
            <a:r>
              <a:rPr lang="en-US" dirty="0"/>
              <a:t>like food and clothing. But purchases of </a:t>
            </a:r>
            <a:r>
              <a:rPr lang="en-US" i="1" dirty="0"/>
              <a:t>durable</a:t>
            </a:r>
            <a:r>
              <a:rPr lang="en-US" dirty="0"/>
              <a:t> goods, ones that (by definition) are expected to last three or more years, are more strongly affected.</a:t>
            </a:r>
          </a:p>
          <a:p>
            <a:pPr marL="342900" indent="-342900">
              <a:spcBef>
                <a:spcPts val="0"/>
              </a:spcBef>
              <a:spcAft>
                <a:spcPts val="1200"/>
              </a:spcAft>
              <a:buFont typeface="Arial" panose="020B0604020202020204" pitchFamily="34" charset="0"/>
              <a:buChar char="•"/>
            </a:pPr>
            <a:r>
              <a:rPr lang="en-US" dirty="0"/>
              <a:t>This includes goods like furniture, appliances, and automobiles—goods that consumers can continue to use for a little longer when their purchasing power decreases.</a:t>
            </a:r>
          </a:p>
          <a:p>
            <a:pPr marL="342900" indent="-342900">
              <a:spcBef>
                <a:spcPts val="0"/>
              </a:spcBef>
              <a:spcAft>
                <a:spcPts val="1200"/>
              </a:spcAft>
              <a:buFont typeface="Arial" panose="020B0604020202020204" pitchFamily="34" charset="0"/>
              <a:buChar char="•"/>
            </a:pPr>
            <a:r>
              <a:rPr lang="en-US" dirty="0"/>
              <a:t>Hence firms selling durable goods are more likely to be hit hard by a recession.</a:t>
            </a:r>
          </a:p>
        </p:txBody>
      </p:sp>
    </p:spTree>
    <p:extLst>
      <p:ext uri="{BB962C8B-B14F-4D97-AF65-F5344CB8AC3E}">
        <p14:creationId xmlns:p14="http://schemas.microsoft.com/office/powerpoint/2010/main" val="155396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left)">
                                      <p:cBhvr>
                                        <p:cTn id="11" dur="500"/>
                                        <p:tgtEl>
                                          <p:spTgt spid="3">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left)">
                                      <p:cBhvr>
                                        <p:cTn id="15" dur="500"/>
                                        <p:tgtEl>
                                          <p:spTgt spid="3">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effect of the business cycle on Whirlpool</a:t>
            </a:r>
          </a:p>
        </p:txBody>
      </p:sp>
      <p:sp>
        <p:nvSpPr>
          <p:cNvPr id="2" name="Text Placeholder 1"/>
          <p:cNvSpPr>
            <a:spLocks noGrp="1"/>
          </p:cNvSpPr>
          <p:nvPr>
            <p:ph type="body" sz="quarter" idx="11"/>
          </p:nvPr>
        </p:nvSpPr>
        <p:spPr>
          <a:xfrm>
            <a:off x="152400" y="838200"/>
            <a:ext cx="8763000" cy="762000"/>
          </a:xfrm>
        </p:spPr>
        <p:txBody>
          <a:bodyPr/>
          <a:lstStyle/>
          <a:p>
            <a:r>
              <a:rPr lang="en-US" dirty="0"/>
              <a:t>Whirlpool makes household appliances—durable goods. So we expect their sales to be strongly affected by recessions.</a:t>
            </a:r>
          </a:p>
          <a:p>
            <a:endParaRPr lang="en-US" dirty="0"/>
          </a:p>
        </p:txBody>
      </p:sp>
      <p:sp>
        <p:nvSpPr>
          <p:cNvPr id="6" name="Text Placeholder 1"/>
          <p:cNvSpPr txBox="1">
            <a:spLocks/>
          </p:cNvSpPr>
          <p:nvPr/>
        </p:nvSpPr>
        <p:spPr>
          <a:xfrm>
            <a:off x="381000" y="5105400"/>
            <a:ext cx="4191000" cy="15240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dirty="0"/>
              <a:t>The charts show that the entire household appliance industry was particularly hard-hit by the recession of 2007-2009.</a:t>
            </a:r>
          </a:p>
        </p:txBody>
      </p:sp>
      <p:sp>
        <p:nvSpPr>
          <p:cNvPr id="3" name="Text Placeholder 2"/>
          <p:cNvSpPr>
            <a:spLocks noGrp="1"/>
          </p:cNvSpPr>
          <p:nvPr>
            <p:ph type="body" sz="quarter" idx="12"/>
          </p:nvPr>
        </p:nvSpPr>
        <p:spPr>
          <a:xfrm>
            <a:off x="5938837" y="5181600"/>
            <a:ext cx="2976563" cy="1600200"/>
          </a:xfrm>
        </p:spPr>
        <p:txBody>
          <a:bodyPr/>
          <a:lstStyle/>
          <a:p>
            <a:r>
              <a:rPr lang="en-US" dirty="0"/>
              <a:t>The effect of the business cycle on Whirlpool. (a) Movements in real GDP, (b) Movements in the real value of manufacturers’ sales of household appliances</a:t>
            </a:r>
          </a:p>
        </p:txBody>
      </p:sp>
      <p:sp>
        <p:nvSpPr>
          <p:cNvPr id="4" name="Text Placeholder 3"/>
          <p:cNvSpPr>
            <a:spLocks noGrp="1"/>
          </p:cNvSpPr>
          <p:nvPr>
            <p:ph type="body" sz="quarter" idx="13"/>
          </p:nvPr>
        </p:nvSpPr>
        <p:spPr>
          <a:xfrm>
            <a:off x="4605337" y="5181600"/>
            <a:ext cx="1352550" cy="381000"/>
          </a:xfrm>
        </p:spPr>
        <p:txBody>
          <a:bodyPr/>
          <a:lstStyle/>
          <a:p>
            <a:r>
              <a:rPr lang="en-US" dirty="0"/>
              <a:t>Figure 10.7</a:t>
            </a:r>
          </a:p>
        </p:txBody>
      </p:sp>
      <p:pic>
        <p:nvPicPr>
          <p:cNvPr id="3086" name="Picture 14" descr="C:\Users\holmes\Dropbox\ECON 5e\Art From Fernando_For Digital\ch21\Figure_21.7\png\Figure_21.7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523" y="1447800"/>
            <a:ext cx="3979477" cy="3642977"/>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holmes\Dropbox\ECON 5e\Art From Fernando_For Digital\ch21\Figure_21.7\png\Figure_21.7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523" y="1447800"/>
            <a:ext cx="3979477" cy="364297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Users\holmes\Dropbox\ECON 5e\Art From Fernando_For Digital\ch21\Figure_21.7\png\Figure_21.7_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523" y="1447800"/>
            <a:ext cx="3979477" cy="3642977"/>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C:\Users\holmes\Dropbox\ECON 5e\Art From Fernando_For Digital\ch21\Figure_21.7\png\Figure_21.7_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1523" y="1447800"/>
            <a:ext cx="3979477" cy="3642977"/>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C:\Users\holmes\Dropbox\ECON 5e\Art From Fernando_For Digital\ch21\Figure_21.7\png\Figure_21.7_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1523" y="1447800"/>
            <a:ext cx="3979477" cy="3642977"/>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C:\Users\holmes\Dropbox\ECON 5e\Art From Fernando_For Digital\ch21\Figure_21.7\png\Figure_21.7_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1523" y="1447800"/>
            <a:ext cx="3979477" cy="3642977"/>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Users\holmes\Dropbox\ECON 5e\Art From Fernando_For Digital\ch21\Figure_21.7\png\Figure_21.7_7.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91000" y="1470025"/>
            <a:ext cx="3979477" cy="3642977"/>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C:\Users\holmes\Dropbox\ECON 5e\Art From Fernando_For Digital\ch21\Figure_21.7\png\Figure_21.7_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91000" y="1470025"/>
            <a:ext cx="3979477" cy="3642977"/>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C:\Users\holmes\Dropbox\ECON 5e\Art From Fernando_For Digital\ch21\Figure_21.7\png\Figure_21.7_9.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91000" y="1470025"/>
            <a:ext cx="3979477" cy="3642977"/>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descr="C:\Users\holmes\Dropbox\ECON 5e\Art From Fernando_For Digital\ch21\Figure_21.7\png\Figure_21.7_1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91000" y="1470025"/>
            <a:ext cx="3979477" cy="3642977"/>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C:\Users\holmes\Dropbox\ECON 5e\Art From Fernando_For Digital\ch21\Figure_21.7\png\Figure_21.7_1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191000" y="1470025"/>
            <a:ext cx="3979477" cy="3642977"/>
          </a:xfrm>
          <a:prstGeom prst="rect">
            <a:avLst/>
          </a:prstGeom>
          <a:noFill/>
          <a:extLst>
            <a:ext uri="{909E8E84-426E-40DD-AFC4-6F175D3DCCD1}">
              <a14:hiddenFill xmlns:a14="http://schemas.microsoft.com/office/drawing/2010/main">
                <a:solidFill>
                  <a:srgbClr val="FFFFFF"/>
                </a:solidFill>
              </a14:hiddenFill>
            </a:ext>
          </a:extLst>
        </p:spPr>
      </p:pic>
      <p:pic>
        <p:nvPicPr>
          <p:cNvPr id="3097" name="Picture 25" descr="C:\Users\holmes\Dropbox\ECON 5e\Art From Fernando_For Digital\ch21\Figure_21.7\png\Figure_21.7_12.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91000" y="1470025"/>
            <a:ext cx="3979477" cy="3642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39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86"/>
                                        </p:tgtEl>
                                        <p:attrNameLst>
                                          <p:attrName>style.visibility</p:attrName>
                                        </p:attrNameLst>
                                      </p:cBhvr>
                                      <p:to>
                                        <p:strVal val="visible"/>
                                      </p:to>
                                    </p:set>
                                    <p:animEffect transition="in" filter="wipe(left)">
                                      <p:cBhvr>
                                        <p:cTn id="11" dur="500"/>
                                        <p:tgtEl>
                                          <p:spTgt spid="3086"/>
                                        </p:tgtEl>
                                      </p:cBhvr>
                                    </p:animEffect>
                                  </p:childTnLst>
                                </p:cTn>
                              </p:par>
                              <p:par>
                                <p:cTn id="12" presetID="22" presetClass="entr" presetSubtype="8" fill="hold" nodeType="withEffect">
                                  <p:stCondLst>
                                    <p:cond delay="0"/>
                                  </p:stCondLst>
                                  <p:childTnLst>
                                    <p:set>
                                      <p:cBhvr>
                                        <p:cTn id="13" dur="1" fill="hold">
                                          <p:stCondLst>
                                            <p:cond delay="0"/>
                                          </p:stCondLst>
                                        </p:cTn>
                                        <p:tgtEl>
                                          <p:spTgt spid="3087"/>
                                        </p:tgtEl>
                                        <p:attrNameLst>
                                          <p:attrName>style.visibility</p:attrName>
                                        </p:attrNameLst>
                                      </p:cBhvr>
                                      <p:to>
                                        <p:strVal val="visible"/>
                                      </p:to>
                                    </p:set>
                                    <p:animEffect transition="in" filter="wipe(left)">
                                      <p:cBhvr>
                                        <p:cTn id="14" dur="500"/>
                                        <p:tgtEl>
                                          <p:spTgt spid="3087"/>
                                        </p:tgtEl>
                                      </p:cBhvr>
                                    </p:animEffect>
                                  </p:childTnLst>
                                </p:cTn>
                              </p:par>
                              <p:par>
                                <p:cTn id="15" presetID="22" presetClass="entr" presetSubtype="8" fill="hold" nodeType="withEffect">
                                  <p:stCondLst>
                                    <p:cond delay="0"/>
                                  </p:stCondLst>
                                  <p:childTnLst>
                                    <p:set>
                                      <p:cBhvr>
                                        <p:cTn id="16" dur="1" fill="hold">
                                          <p:stCondLst>
                                            <p:cond delay="0"/>
                                          </p:stCondLst>
                                        </p:cTn>
                                        <p:tgtEl>
                                          <p:spTgt spid="3088"/>
                                        </p:tgtEl>
                                        <p:attrNameLst>
                                          <p:attrName>style.visibility</p:attrName>
                                        </p:attrNameLst>
                                      </p:cBhvr>
                                      <p:to>
                                        <p:strVal val="visible"/>
                                      </p:to>
                                    </p:set>
                                    <p:animEffect transition="in" filter="wipe(left)">
                                      <p:cBhvr>
                                        <p:cTn id="17" dur="500"/>
                                        <p:tgtEl>
                                          <p:spTgt spid="3088"/>
                                        </p:tgtEl>
                                      </p:cBhvr>
                                    </p:animEffect>
                                  </p:childTnLst>
                                </p:cTn>
                              </p:par>
                              <p:par>
                                <p:cTn id="18" presetID="22" presetClass="entr" presetSubtype="8" fill="hold" nodeType="withEffect">
                                  <p:stCondLst>
                                    <p:cond delay="0"/>
                                  </p:stCondLst>
                                  <p:childTnLst>
                                    <p:set>
                                      <p:cBhvr>
                                        <p:cTn id="19" dur="1" fill="hold">
                                          <p:stCondLst>
                                            <p:cond delay="0"/>
                                          </p:stCondLst>
                                        </p:cTn>
                                        <p:tgtEl>
                                          <p:spTgt spid="3089"/>
                                        </p:tgtEl>
                                        <p:attrNameLst>
                                          <p:attrName>style.visibility</p:attrName>
                                        </p:attrNameLst>
                                      </p:cBhvr>
                                      <p:to>
                                        <p:strVal val="visible"/>
                                      </p:to>
                                    </p:set>
                                    <p:animEffect transition="in" filter="wipe(left)">
                                      <p:cBhvr>
                                        <p:cTn id="20" dur="500"/>
                                        <p:tgtEl>
                                          <p:spTgt spid="3089"/>
                                        </p:tgtEl>
                                      </p:cBhvr>
                                    </p:animEffect>
                                  </p:childTnLst>
                                </p:cTn>
                              </p:par>
                              <p:par>
                                <p:cTn id="21" presetID="22" presetClass="entr" presetSubtype="8" fill="hold" nodeType="withEffect">
                                  <p:stCondLst>
                                    <p:cond delay="0"/>
                                  </p:stCondLst>
                                  <p:childTnLst>
                                    <p:set>
                                      <p:cBhvr>
                                        <p:cTn id="22" dur="1" fill="hold">
                                          <p:stCondLst>
                                            <p:cond delay="0"/>
                                          </p:stCondLst>
                                        </p:cTn>
                                        <p:tgtEl>
                                          <p:spTgt spid="3090"/>
                                        </p:tgtEl>
                                        <p:attrNameLst>
                                          <p:attrName>style.visibility</p:attrName>
                                        </p:attrNameLst>
                                      </p:cBhvr>
                                      <p:to>
                                        <p:strVal val="visible"/>
                                      </p:to>
                                    </p:set>
                                    <p:animEffect transition="in" filter="wipe(left)">
                                      <p:cBhvr>
                                        <p:cTn id="23" dur="500"/>
                                        <p:tgtEl>
                                          <p:spTgt spid="3090"/>
                                        </p:tgtEl>
                                      </p:cBhvr>
                                    </p:animEffect>
                                  </p:childTnLst>
                                </p:cTn>
                              </p:par>
                              <p:par>
                                <p:cTn id="24" presetID="22" presetClass="entr" presetSubtype="8" fill="hold" nodeType="withEffect">
                                  <p:stCondLst>
                                    <p:cond delay="0"/>
                                  </p:stCondLst>
                                  <p:childTnLst>
                                    <p:set>
                                      <p:cBhvr>
                                        <p:cTn id="25" dur="1" fill="hold">
                                          <p:stCondLst>
                                            <p:cond delay="0"/>
                                          </p:stCondLst>
                                        </p:cTn>
                                        <p:tgtEl>
                                          <p:spTgt spid="3091"/>
                                        </p:tgtEl>
                                        <p:attrNameLst>
                                          <p:attrName>style.visibility</p:attrName>
                                        </p:attrNameLst>
                                      </p:cBhvr>
                                      <p:to>
                                        <p:strVal val="visible"/>
                                      </p:to>
                                    </p:set>
                                    <p:animEffect transition="in" filter="wipe(left)">
                                      <p:cBhvr>
                                        <p:cTn id="26" dur="500"/>
                                        <p:tgtEl>
                                          <p:spTgt spid="3091"/>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3092"/>
                                        </p:tgtEl>
                                        <p:attrNameLst>
                                          <p:attrName>style.visibility</p:attrName>
                                        </p:attrNameLst>
                                      </p:cBhvr>
                                      <p:to>
                                        <p:strVal val="visible"/>
                                      </p:to>
                                    </p:set>
                                    <p:animEffect transition="in" filter="wipe(left)">
                                      <p:cBhvr>
                                        <p:cTn id="30" dur="500"/>
                                        <p:tgtEl>
                                          <p:spTgt spid="3092"/>
                                        </p:tgtEl>
                                      </p:cBhvr>
                                    </p:animEffect>
                                  </p:childTnLst>
                                </p:cTn>
                              </p:par>
                              <p:par>
                                <p:cTn id="31" presetID="22" presetClass="entr" presetSubtype="8" fill="hold" nodeType="withEffect">
                                  <p:stCondLst>
                                    <p:cond delay="0"/>
                                  </p:stCondLst>
                                  <p:childTnLst>
                                    <p:set>
                                      <p:cBhvr>
                                        <p:cTn id="32" dur="1" fill="hold">
                                          <p:stCondLst>
                                            <p:cond delay="0"/>
                                          </p:stCondLst>
                                        </p:cTn>
                                        <p:tgtEl>
                                          <p:spTgt spid="3093"/>
                                        </p:tgtEl>
                                        <p:attrNameLst>
                                          <p:attrName>style.visibility</p:attrName>
                                        </p:attrNameLst>
                                      </p:cBhvr>
                                      <p:to>
                                        <p:strVal val="visible"/>
                                      </p:to>
                                    </p:set>
                                    <p:animEffect transition="in" filter="wipe(left)">
                                      <p:cBhvr>
                                        <p:cTn id="33" dur="500"/>
                                        <p:tgtEl>
                                          <p:spTgt spid="3093"/>
                                        </p:tgtEl>
                                      </p:cBhvr>
                                    </p:animEffect>
                                  </p:childTnLst>
                                </p:cTn>
                              </p:par>
                              <p:par>
                                <p:cTn id="34" presetID="22" presetClass="entr" presetSubtype="8" fill="hold" nodeType="withEffect">
                                  <p:stCondLst>
                                    <p:cond delay="0"/>
                                  </p:stCondLst>
                                  <p:childTnLst>
                                    <p:set>
                                      <p:cBhvr>
                                        <p:cTn id="35" dur="1" fill="hold">
                                          <p:stCondLst>
                                            <p:cond delay="0"/>
                                          </p:stCondLst>
                                        </p:cTn>
                                        <p:tgtEl>
                                          <p:spTgt spid="3094"/>
                                        </p:tgtEl>
                                        <p:attrNameLst>
                                          <p:attrName>style.visibility</p:attrName>
                                        </p:attrNameLst>
                                      </p:cBhvr>
                                      <p:to>
                                        <p:strVal val="visible"/>
                                      </p:to>
                                    </p:set>
                                    <p:animEffect transition="in" filter="wipe(left)">
                                      <p:cBhvr>
                                        <p:cTn id="36" dur="500"/>
                                        <p:tgtEl>
                                          <p:spTgt spid="3094"/>
                                        </p:tgtEl>
                                      </p:cBhvr>
                                    </p:animEffect>
                                  </p:childTnLst>
                                </p:cTn>
                              </p:par>
                              <p:par>
                                <p:cTn id="37" presetID="22" presetClass="entr" presetSubtype="8" fill="hold" nodeType="withEffect">
                                  <p:stCondLst>
                                    <p:cond delay="0"/>
                                  </p:stCondLst>
                                  <p:childTnLst>
                                    <p:set>
                                      <p:cBhvr>
                                        <p:cTn id="38" dur="1" fill="hold">
                                          <p:stCondLst>
                                            <p:cond delay="0"/>
                                          </p:stCondLst>
                                        </p:cTn>
                                        <p:tgtEl>
                                          <p:spTgt spid="3095"/>
                                        </p:tgtEl>
                                        <p:attrNameLst>
                                          <p:attrName>style.visibility</p:attrName>
                                        </p:attrNameLst>
                                      </p:cBhvr>
                                      <p:to>
                                        <p:strVal val="visible"/>
                                      </p:to>
                                    </p:set>
                                    <p:animEffect transition="in" filter="wipe(left)">
                                      <p:cBhvr>
                                        <p:cTn id="39" dur="500"/>
                                        <p:tgtEl>
                                          <p:spTgt spid="3095"/>
                                        </p:tgtEl>
                                      </p:cBhvr>
                                    </p:animEffect>
                                  </p:childTnLst>
                                </p:cTn>
                              </p:par>
                              <p:par>
                                <p:cTn id="40" presetID="22" presetClass="entr" presetSubtype="8" fill="hold" nodeType="withEffect">
                                  <p:stCondLst>
                                    <p:cond delay="0"/>
                                  </p:stCondLst>
                                  <p:childTnLst>
                                    <p:set>
                                      <p:cBhvr>
                                        <p:cTn id="41" dur="1" fill="hold">
                                          <p:stCondLst>
                                            <p:cond delay="0"/>
                                          </p:stCondLst>
                                        </p:cTn>
                                        <p:tgtEl>
                                          <p:spTgt spid="3096"/>
                                        </p:tgtEl>
                                        <p:attrNameLst>
                                          <p:attrName>style.visibility</p:attrName>
                                        </p:attrNameLst>
                                      </p:cBhvr>
                                      <p:to>
                                        <p:strVal val="visible"/>
                                      </p:to>
                                    </p:set>
                                    <p:animEffect transition="in" filter="wipe(left)">
                                      <p:cBhvr>
                                        <p:cTn id="42" dur="500"/>
                                        <p:tgtEl>
                                          <p:spTgt spid="3096"/>
                                        </p:tgtEl>
                                      </p:cBhvr>
                                    </p:animEffect>
                                  </p:childTnLst>
                                </p:cTn>
                              </p:par>
                              <p:par>
                                <p:cTn id="43" presetID="22" presetClass="entr" presetSubtype="8" fill="hold" nodeType="withEffect">
                                  <p:stCondLst>
                                    <p:cond delay="0"/>
                                  </p:stCondLst>
                                  <p:childTnLst>
                                    <p:set>
                                      <p:cBhvr>
                                        <p:cTn id="44" dur="1" fill="hold">
                                          <p:stCondLst>
                                            <p:cond delay="0"/>
                                          </p:stCondLst>
                                        </p:cTn>
                                        <p:tgtEl>
                                          <p:spTgt spid="3097"/>
                                        </p:tgtEl>
                                        <p:attrNameLst>
                                          <p:attrName>style.visibility</p:attrName>
                                        </p:attrNameLst>
                                      </p:cBhvr>
                                      <p:to>
                                        <p:strVal val="visible"/>
                                      </p:to>
                                    </p:set>
                                    <p:animEffect transition="in" filter="wipe(left)">
                                      <p:cBhvr>
                                        <p:cTn id="45" dur="500"/>
                                        <p:tgtEl>
                                          <p:spTgt spid="3097"/>
                                        </p:tgtEl>
                                      </p:cBhvr>
                                    </p:animEffect>
                                  </p:childTnLst>
                                </p:cTn>
                              </p:par>
                            </p:childTnLst>
                          </p:cTn>
                        </p:par>
                        <p:par>
                          <p:cTn id="46" fill="hold">
                            <p:stCondLst>
                              <p:cond delay="1500"/>
                            </p:stCondLst>
                            <p:childTnLst>
                              <p:par>
                                <p:cTn id="47" presetID="22" presetClass="entr" presetSubtype="8" fill="hold" nodeType="afterEffect">
                                  <p:stCondLst>
                                    <p:cond delay="0"/>
                                  </p:stCondLst>
                                  <p:childTnLst>
                                    <p:set>
                                      <p:cBhvr>
                                        <p:cTn id="48" dur="1" fill="hold">
                                          <p:stCondLst>
                                            <p:cond delay="0"/>
                                          </p:stCondLst>
                                        </p:cTn>
                                        <p:tgtEl>
                                          <p:spTgt spid="6">
                                            <p:txEl>
                                              <p:pRg st="0" end="0"/>
                                            </p:txEl>
                                          </p:spTgt>
                                        </p:tgtEl>
                                        <p:attrNameLst>
                                          <p:attrName>style.visibility</p:attrName>
                                        </p:attrNameLst>
                                      </p:cBhvr>
                                      <p:to>
                                        <p:strVal val="visible"/>
                                      </p:to>
                                    </p:set>
                                    <p:animEffect transition="in" filter="wipe(left)">
                                      <p:cBhvr>
                                        <p:cTn id="4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effect of the business cycle on inflation</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The </a:t>
            </a:r>
            <a:r>
              <a:rPr lang="en-US" i="1" dirty="0"/>
              <a:t>inflation rate</a:t>
            </a:r>
            <a:r>
              <a:rPr lang="en-US" dirty="0"/>
              <a:t> measures the change in the </a:t>
            </a:r>
            <a:r>
              <a:rPr lang="en-US" i="1" dirty="0"/>
              <a:t>price level</a:t>
            </a:r>
            <a:r>
              <a:rPr lang="en-US" dirty="0"/>
              <a:t> from one year to the next.</a:t>
            </a:r>
          </a:p>
          <a:p>
            <a:pPr marL="342900" indent="-342900">
              <a:spcBef>
                <a:spcPts val="0"/>
              </a:spcBef>
              <a:spcAft>
                <a:spcPts val="1200"/>
              </a:spcAft>
              <a:buFont typeface="Arial" panose="020B0604020202020204" pitchFamily="34" charset="0"/>
              <a:buChar char="•"/>
            </a:pPr>
            <a:r>
              <a:rPr lang="en-US" dirty="0"/>
              <a:t>During expansions, demand for products is high relative to supply, resulting in prices increasing—high inflation.</a:t>
            </a:r>
          </a:p>
          <a:p>
            <a:pPr marL="342900" indent="-342900">
              <a:spcBef>
                <a:spcPts val="0"/>
              </a:spcBef>
              <a:spcAft>
                <a:spcPts val="1200"/>
              </a:spcAft>
              <a:buFont typeface="Arial" panose="020B0604020202020204" pitchFamily="34" charset="0"/>
              <a:buChar char="•"/>
            </a:pPr>
            <a:r>
              <a:rPr lang="en-US" dirty="0"/>
              <a:t>During recessions, demand for products is low relative to supply, resulting in prices increasing more slowly or even decreasing—low inflation or deflation.</a:t>
            </a:r>
          </a:p>
          <a:p>
            <a:pPr>
              <a:spcBef>
                <a:spcPts val="0"/>
              </a:spcBef>
              <a:spcAft>
                <a:spcPts val="1200"/>
              </a:spcAft>
            </a:pPr>
            <a:endParaRPr lang="en-US" dirty="0"/>
          </a:p>
          <a:p>
            <a:pPr>
              <a:spcBef>
                <a:spcPts val="0"/>
              </a:spcBef>
              <a:spcAft>
                <a:spcPts val="1200"/>
              </a:spcAft>
            </a:pPr>
            <a:r>
              <a:rPr lang="en-US" dirty="0"/>
              <a:t>The graph on the next slide shows the movements in the (CPI) inflation rate over the last two decades.</a:t>
            </a:r>
          </a:p>
        </p:txBody>
      </p:sp>
    </p:spTree>
    <p:extLst>
      <p:ext uri="{BB962C8B-B14F-4D97-AF65-F5344CB8AC3E}">
        <p14:creationId xmlns:p14="http://schemas.microsoft.com/office/powerpoint/2010/main" val="2578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effect of recessions on the inflation rate</a:t>
            </a:r>
          </a:p>
        </p:txBody>
      </p:sp>
      <p:sp>
        <p:nvSpPr>
          <p:cNvPr id="2" name="Text Placeholder 1"/>
          <p:cNvSpPr>
            <a:spLocks noGrp="1"/>
          </p:cNvSpPr>
          <p:nvPr>
            <p:ph type="body" sz="quarter" idx="11"/>
          </p:nvPr>
        </p:nvSpPr>
        <p:spPr>
          <a:xfrm>
            <a:off x="152400" y="5486400"/>
            <a:ext cx="4953000" cy="1143000"/>
          </a:xfrm>
        </p:spPr>
        <p:txBody>
          <a:bodyPr/>
          <a:lstStyle/>
          <a:p>
            <a:r>
              <a:rPr lang="en-US" dirty="0"/>
              <a:t>Notice that inflation tends to rise toward the end of an expansion, and fall over the course of each recession.</a:t>
            </a:r>
          </a:p>
          <a:p>
            <a:endParaRPr lang="en-US" dirty="0"/>
          </a:p>
        </p:txBody>
      </p:sp>
      <p:sp>
        <p:nvSpPr>
          <p:cNvPr id="3" name="Text Placeholder 2"/>
          <p:cNvSpPr>
            <a:spLocks noGrp="1"/>
          </p:cNvSpPr>
          <p:nvPr>
            <p:ph type="body" sz="quarter" idx="12"/>
          </p:nvPr>
        </p:nvSpPr>
        <p:spPr>
          <a:xfrm>
            <a:off x="6624637" y="5646737"/>
            <a:ext cx="2290763" cy="449263"/>
          </a:xfrm>
        </p:spPr>
        <p:txBody>
          <a:bodyPr/>
          <a:lstStyle/>
          <a:p>
            <a:r>
              <a:rPr lang="en-US" dirty="0"/>
              <a:t>The effect of recessions on the inflation rate</a:t>
            </a:r>
          </a:p>
        </p:txBody>
      </p:sp>
      <p:sp>
        <p:nvSpPr>
          <p:cNvPr id="4" name="Text Placeholder 3"/>
          <p:cNvSpPr>
            <a:spLocks noGrp="1"/>
          </p:cNvSpPr>
          <p:nvPr>
            <p:ph type="body" sz="quarter" idx="13"/>
          </p:nvPr>
        </p:nvSpPr>
        <p:spPr>
          <a:xfrm>
            <a:off x="5291137" y="5646737"/>
            <a:ext cx="1352550" cy="381000"/>
          </a:xfrm>
        </p:spPr>
        <p:txBody>
          <a:bodyPr/>
          <a:lstStyle/>
          <a:p>
            <a:r>
              <a:rPr lang="en-US" dirty="0"/>
              <a:t>Figure 10.8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783027"/>
            <a:ext cx="7239000" cy="477957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783027"/>
            <a:ext cx="7239000" cy="4779573"/>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0600" y="783027"/>
            <a:ext cx="7239000" cy="477957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600" y="783027"/>
            <a:ext cx="7239000" cy="477957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600" y="783027"/>
            <a:ext cx="7239000" cy="477957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0600" y="783027"/>
            <a:ext cx="7239000" cy="4779573"/>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0600" y="783027"/>
            <a:ext cx="7239000" cy="4779573"/>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0600" y="783027"/>
            <a:ext cx="7239000" cy="4779573"/>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90600" y="783027"/>
            <a:ext cx="7239000" cy="4779573"/>
          </a:xfrm>
          <a:prstGeom prst="rect">
            <a:avLst/>
          </a:prstGeom>
        </p:spPr>
      </p:pic>
      <p:pic>
        <p:nvPicPr>
          <p:cNvPr id="15" name="Imagen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0600" y="783027"/>
            <a:ext cx="7239000" cy="4779573"/>
          </a:xfrm>
          <a:prstGeom prst="rect">
            <a:avLst/>
          </a:prstGeom>
        </p:spPr>
      </p:pic>
      <p:pic>
        <p:nvPicPr>
          <p:cNvPr id="16" name="Imagen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0600" y="783027"/>
            <a:ext cx="7239000" cy="4779573"/>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90600" y="783027"/>
            <a:ext cx="7239000" cy="4779573"/>
          </a:xfrm>
          <a:prstGeom prst="rect">
            <a:avLst/>
          </a:prstGeom>
        </p:spPr>
      </p:pic>
    </p:spTree>
    <p:extLst>
      <p:ext uri="{BB962C8B-B14F-4D97-AF65-F5344CB8AC3E}">
        <p14:creationId xmlns:p14="http://schemas.microsoft.com/office/powerpoint/2010/main" val="232492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75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750"/>
                                        <p:tgtEl>
                                          <p:spTgt spid="8"/>
                                        </p:tgtEl>
                                      </p:cBhvr>
                                    </p:animEffect>
                                  </p:childTnLst>
                                </p:cTn>
                              </p:par>
                            </p:childTnLst>
                          </p:cTn>
                        </p:par>
                        <p:par>
                          <p:cTn id="14" fill="hold">
                            <p:stCondLst>
                              <p:cond delay="750"/>
                            </p:stCondLst>
                            <p:childTnLst>
                              <p:par>
                                <p:cTn id="15" presetID="2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1000"/>
                                        <p:tgtEl>
                                          <p:spTgt spid="12"/>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750"/>
                                        <p:tgtEl>
                                          <p:spTgt spid="9"/>
                                        </p:tgtEl>
                                      </p:cBhvr>
                                    </p:animEffect>
                                  </p:childTnLst>
                                </p:cTn>
                              </p:par>
                              <p:par>
                                <p:cTn id="22" presetID="22" presetClass="entr" presetSubtype="4"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750"/>
                                        <p:tgtEl>
                                          <p:spTgt spid="10"/>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750"/>
                                        <p:tgtEl>
                                          <p:spTgt spid="11"/>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750"/>
                                        <p:tgtEl>
                                          <p:spTgt spid="15"/>
                                        </p:tgtEl>
                                      </p:cBhvr>
                                    </p:animEffect>
                                  </p:childTnLst>
                                </p:cTn>
                              </p:par>
                            </p:childTnLst>
                          </p:cTn>
                        </p:par>
                        <p:par>
                          <p:cTn id="32" fill="hold">
                            <p:stCondLst>
                              <p:cond delay="3250"/>
                            </p:stCondLst>
                            <p:childTnLst>
                              <p:par>
                                <p:cTn id="33" presetID="22" presetClass="entr" presetSubtype="2"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right)">
                                      <p:cBhvr>
                                        <p:cTn id="35" dur="750"/>
                                        <p:tgtEl>
                                          <p:spTgt spid="16"/>
                                        </p:tgtEl>
                                      </p:cBhvr>
                                    </p:animEffect>
                                  </p:childTnLst>
                                </p:cTn>
                              </p:par>
                              <p:par>
                                <p:cTn id="36" presetID="22" presetClass="entr" presetSubtype="8"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750"/>
                                        <p:tgtEl>
                                          <p:spTgt spid="17"/>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750"/>
                                        <p:tgtEl>
                                          <p:spTgt spid="13"/>
                                        </p:tgtEl>
                                      </p:cBhvr>
                                    </p:animEffect>
                                  </p:childTnLst>
                                </p:cTn>
                              </p:par>
                            </p:childTnLst>
                          </p:cTn>
                        </p:par>
                        <p:par>
                          <p:cTn id="43" fill="hold">
                            <p:stCondLst>
                              <p:cond delay="4750"/>
                            </p:stCondLst>
                            <p:childTnLst>
                              <p:par>
                                <p:cTn id="44" presetID="22" presetClass="entr" presetSubtype="1"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750"/>
                                        <p:tgtEl>
                                          <p:spTgt spid="14"/>
                                        </p:tgtEl>
                                      </p:cBhvr>
                                    </p:animEffect>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ipe(left)">
                                      <p:cBhvr>
                                        <p:cTn id="5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t>The effect of the business cycle on unemployment</a:t>
            </a:r>
          </a:p>
        </p:txBody>
      </p:sp>
      <p:sp>
        <p:nvSpPr>
          <p:cNvPr id="2" name="Text Placeholder 1"/>
          <p:cNvSpPr>
            <a:spLocks noGrp="1"/>
          </p:cNvSpPr>
          <p:nvPr>
            <p:ph type="body" sz="quarter" idx="11"/>
          </p:nvPr>
        </p:nvSpPr>
        <p:spPr>
          <a:xfrm>
            <a:off x="152400" y="4876800"/>
            <a:ext cx="6019800" cy="1676400"/>
          </a:xfrm>
        </p:spPr>
        <p:txBody>
          <a:bodyPr/>
          <a:lstStyle/>
          <a:p>
            <a:r>
              <a:rPr lang="en-US" dirty="0"/>
              <a:t>As firms see their sales start to fall in a recession, they generally reduce production and lay off workers.</a:t>
            </a:r>
          </a:p>
          <a:p>
            <a:r>
              <a:rPr lang="en-US" dirty="0"/>
              <a:t>Notice that unemployment often continues to rise after the end of each recession.</a:t>
            </a:r>
          </a:p>
          <a:p>
            <a:endParaRPr lang="en-US" dirty="0"/>
          </a:p>
          <a:p>
            <a:endParaRPr lang="en-US" dirty="0"/>
          </a:p>
        </p:txBody>
      </p:sp>
      <p:sp>
        <p:nvSpPr>
          <p:cNvPr id="3" name="Text Placeholder 2"/>
          <p:cNvSpPr>
            <a:spLocks noGrp="1"/>
          </p:cNvSpPr>
          <p:nvPr>
            <p:ph type="body" sz="quarter" idx="12"/>
          </p:nvPr>
        </p:nvSpPr>
        <p:spPr>
          <a:xfrm>
            <a:off x="6248400" y="5334000"/>
            <a:ext cx="2290763" cy="449263"/>
          </a:xfrm>
        </p:spPr>
        <p:txBody>
          <a:bodyPr/>
          <a:lstStyle/>
          <a:p>
            <a:r>
              <a:rPr lang="en-US" dirty="0"/>
              <a:t>How recessions affect the unemployment rate</a:t>
            </a:r>
          </a:p>
        </p:txBody>
      </p:sp>
      <p:sp>
        <p:nvSpPr>
          <p:cNvPr id="4" name="Text Placeholder 3"/>
          <p:cNvSpPr>
            <a:spLocks noGrp="1"/>
          </p:cNvSpPr>
          <p:nvPr>
            <p:ph type="body" sz="quarter" idx="13"/>
          </p:nvPr>
        </p:nvSpPr>
        <p:spPr>
          <a:xfrm>
            <a:off x="6324600" y="4876800"/>
            <a:ext cx="1352550" cy="381000"/>
          </a:xfrm>
        </p:spPr>
        <p:txBody>
          <a:bodyPr/>
          <a:lstStyle/>
          <a:p>
            <a:r>
              <a:rPr lang="en-US" dirty="0"/>
              <a:t>Figure 10.9</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5775" y="762000"/>
            <a:ext cx="6991425" cy="40233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775" y="762000"/>
            <a:ext cx="6991425" cy="402336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5775" y="762000"/>
            <a:ext cx="6991425" cy="4023368"/>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5775" y="762000"/>
            <a:ext cx="6991425" cy="4023368"/>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5775" y="762000"/>
            <a:ext cx="6991425" cy="4023368"/>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5775" y="762000"/>
            <a:ext cx="6991425" cy="4023368"/>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5775" y="762000"/>
            <a:ext cx="6991425" cy="4023368"/>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85775" y="762000"/>
            <a:ext cx="6991425" cy="4023368"/>
          </a:xfrm>
          <a:prstGeom prst="rect">
            <a:avLst/>
          </a:prstGeom>
        </p:spPr>
      </p:pic>
    </p:spTree>
    <p:extLst>
      <p:ext uri="{BB962C8B-B14F-4D97-AF65-F5344CB8AC3E}">
        <p14:creationId xmlns:p14="http://schemas.microsoft.com/office/powerpoint/2010/main" val="187352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par>
                                <p:cTn id="12" presetID="22" presetClass="entr" presetSubtype="4"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750"/>
                                        <p:tgtEl>
                                          <p:spTgt spid="7"/>
                                        </p:tgtEl>
                                      </p:cBhvr>
                                    </p:animEffect>
                                  </p:childTnLst>
                                </p:cTn>
                              </p:par>
                              <p:par>
                                <p:cTn id="15" presetID="22" presetClass="entr" presetSubtype="8"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par>
                          <p:cTn id="18" fill="hold">
                            <p:stCondLst>
                              <p:cond delay="1250"/>
                            </p:stCondLst>
                            <p:childTnLst>
                              <p:par>
                                <p:cTn id="19" presetID="2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1000"/>
                                        <p:tgtEl>
                                          <p:spTgt spid="12"/>
                                        </p:tgtEl>
                                      </p:cBhvr>
                                    </p:animEffect>
                                  </p:childTnLst>
                                </p:cTn>
                              </p:par>
                            </p:childTnLst>
                          </p:cTn>
                        </p:par>
                        <p:par>
                          <p:cTn id="22" fill="hold">
                            <p:stCondLst>
                              <p:cond delay="2250"/>
                            </p:stCondLst>
                            <p:childTnLst>
                              <p:par>
                                <p:cTn id="23" presetID="22" presetClass="entr" presetSubtype="1"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750"/>
                                        <p:tgtEl>
                                          <p:spTgt spid="13"/>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750"/>
                                        <p:tgtEl>
                                          <p:spTgt spid="9"/>
                                        </p:tgtEl>
                                      </p:cBhvr>
                                    </p:animEffect>
                                  </p:childTnLst>
                                </p:cTn>
                              </p:par>
                              <p:par>
                                <p:cTn id="30" presetID="2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750"/>
                                        <p:tgtEl>
                                          <p:spTgt spid="10"/>
                                        </p:tgtEl>
                                      </p:cBhvr>
                                    </p:animEffect>
                                  </p:childTnLst>
                                </p:cTn>
                              </p:par>
                              <p:par>
                                <p:cTn id="33" presetID="2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750"/>
                                        <p:tgtEl>
                                          <p:spTgt spid="11"/>
                                        </p:tgtEl>
                                      </p:cBhvr>
                                    </p:animEffect>
                                  </p:childTnLst>
                                </p:cTn>
                              </p:par>
                            </p:childTnLst>
                          </p:cTn>
                        </p:par>
                        <p:par>
                          <p:cTn id="36" fill="hold">
                            <p:stCondLst>
                              <p:cond delay="3750"/>
                            </p:stCondLst>
                            <p:childTnLst>
                              <p:par>
                                <p:cTn id="37" presetID="22" presetClass="entr" presetSubtype="8" fill="hold" nodeType="afterEffect">
                                  <p:stCondLst>
                                    <p:cond delay="0"/>
                                  </p:stCondLst>
                                  <p:childTnLst>
                                    <p:set>
                                      <p:cBhvr>
                                        <p:cTn id="38" dur="1" fill="hold">
                                          <p:stCondLst>
                                            <p:cond delay="0"/>
                                          </p:stCondLst>
                                        </p:cTn>
                                        <p:tgtEl>
                                          <p:spTgt spid="2">
                                            <p:txEl>
                                              <p:pRg st="1" end="1"/>
                                            </p:txEl>
                                          </p:spTgt>
                                        </p:tgtEl>
                                        <p:attrNameLst>
                                          <p:attrName>style.visibility</p:attrName>
                                        </p:attrNameLst>
                                      </p:cBhvr>
                                      <p:to>
                                        <p:strVal val="visible"/>
                                      </p:to>
                                    </p:set>
                                    <p:animEffect transition="in" filter="wipe(left)">
                                      <p:cBhvr>
                                        <p:cTn id="39"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Long-Run Economic Growth</a:t>
            </a:r>
          </a:p>
        </p:txBody>
      </p:sp>
      <p:sp>
        <p:nvSpPr>
          <p:cNvPr id="3" name="Content Placeholder 2"/>
          <p:cNvSpPr>
            <a:spLocks noGrp="1"/>
          </p:cNvSpPr>
          <p:nvPr>
            <p:ph sz="quarter" idx="10"/>
          </p:nvPr>
        </p:nvSpPr>
        <p:spPr/>
        <p:txBody>
          <a:bodyPr/>
          <a:lstStyle/>
          <a:p>
            <a:r>
              <a:rPr lang="en-US" dirty="0"/>
              <a:t>21.1</a:t>
            </a:r>
          </a:p>
        </p:txBody>
      </p:sp>
      <p:sp>
        <p:nvSpPr>
          <p:cNvPr id="4" name="Text Placeholder 3"/>
          <p:cNvSpPr>
            <a:spLocks noGrp="1"/>
          </p:cNvSpPr>
          <p:nvPr>
            <p:ph type="body" sz="quarter" idx="11"/>
          </p:nvPr>
        </p:nvSpPr>
        <p:spPr/>
        <p:txBody>
          <a:bodyPr/>
          <a:lstStyle/>
          <a:p>
            <a:r>
              <a:rPr lang="en-US" dirty="0"/>
              <a:t>Discuss the importance of long-run economic growth.</a:t>
            </a:r>
          </a:p>
        </p:txBody>
      </p:sp>
    </p:spTree>
    <p:extLst>
      <p:ext uri="{BB962C8B-B14F-4D97-AF65-F5344CB8AC3E}">
        <p14:creationId xmlns:p14="http://schemas.microsoft.com/office/powerpoint/2010/main" val="23584690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Fluctuations in real GDP</a:t>
            </a:r>
          </a:p>
        </p:txBody>
      </p:sp>
      <p:sp>
        <p:nvSpPr>
          <p:cNvPr id="2" name="Text Placeholder 1"/>
          <p:cNvSpPr>
            <a:spLocks noGrp="1"/>
          </p:cNvSpPr>
          <p:nvPr>
            <p:ph type="body" sz="quarter" idx="11"/>
          </p:nvPr>
        </p:nvSpPr>
        <p:spPr>
          <a:xfrm>
            <a:off x="152400" y="5181600"/>
            <a:ext cx="4419600" cy="1447800"/>
          </a:xfrm>
        </p:spPr>
        <p:txBody>
          <a:bodyPr/>
          <a:lstStyle/>
          <a:p>
            <a:r>
              <a:rPr lang="en-US" dirty="0"/>
              <a:t>Annual fluctuations in real GDP were typically greater before 1950 than after 1950. Economists refer to this as the “Great Moderation”.</a:t>
            </a:r>
          </a:p>
          <a:p>
            <a:endParaRPr lang="en-US" dirty="0"/>
          </a:p>
        </p:txBody>
      </p:sp>
      <p:sp>
        <p:nvSpPr>
          <p:cNvPr id="3" name="Text Placeholder 2"/>
          <p:cNvSpPr>
            <a:spLocks noGrp="1"/>
          </p:cNvSpPr>
          <p:nvPr>
            <p:ph type="body" sz="quarter" idx="12"/>
          </p:nvPr>
        </p:nvSpPr>
        <p:spPr/>
        <p:txBody>
          <a:bodyPr/>
          <a:lstStyle/>
          <a:p>
            <a:r>
              <a:rPr lang="en-US" dirty="0"/>
              <a:t>Fluctuations in real GDP, 1900-2012</a:t>
            </a:r>
          </a:p>
        </p:txBody>
      </p:sp>
      <p:sp>
        <p:nvSpPr>
          <p:cNvPr id="4" name="Text Placeholder 3"/>
          <p:cNvSpPr>
            <a:spLocks noGrp="1"/>
          </p:cNvSpPr>
          <p:nvPr>
            <p:ph type="body" sz="quarter" idx="13"/>
          </p:nvPr>
        </p:nvSpPr>
        <p:spPr>
          <a:xfrm>
            <a:off x="4495800" y="5562600"/>
            <a:ext cx="1390650" cy="381000"/>
          </a:xfrm>
        </p:spPr>
        <p:txBody>
          <a:bodyPr/>
          <a:lstStyle/>
          <a:p>
            <a:r>
              <a:rPr lang="en-US" dirty="0"/>
              <a:t>Figure 10.10</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659" y="762000"/>
            <a:ext cx="7251923" cy="4416555"/>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659" y="762000"/>
            <a:ext cx="7251923" cy="441655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659" y="762000"/>
            <a:ext cx="7251923" cy="441655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659" y="762000"/>
            <a:ext cx="7251923" cy="4416555"/>
          </a:xfrm>
          <a:prstGeom prst="rect">
            <a:avLst/>
          </a:prstGeom>
        </p:spPr>
      </p:pic>
    </p:spTree>
    <p:extLst>
      <p:ext uri="{BB962C8B-B14F-4D97-AF65-F5344CB8AC3E}">
        <p14:creationId xmlns:p14="http://schemas.microsoft.com/office/powerpoint/2010/main" val="5939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800"/>
                                        <p:tgtEl>
                                          <p:spTgt spid="8"/>
                                        </p:tgtEl>
                                      </p:cBhvr>
                                    </p:animEffect>
                                  </p:childTnLst>
                                </p:cTn>
                              </p:par>
                              <p:par>
                                <p:cTn id="11" presetID="22" presetClass="entr" presetSubtype="8"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750"/>
                                        <p:tgtEl>
                                          <p:spTgt spid="9"/>
                                        </p:tgtEl>
                                      </p:cBhvr>
                                    </p:animEffect>
                                  </p:childTnLst>
                                </p:cTn>
                              </p:par>
                            </p:childTnLst>
                          </p:cTn>
                        </p:par>
                        <p:par>
                          <p:cTn id="14" fill="hold">
                            <p:stCondLst>
                              <p:cond delay="8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1800"/>
                            </p:stCondLst>
                            <p:childTnLst>
                              <p:par>
                                <p:cTn id="19" presetID="22" presetClass="entr" presetSubtype="8" fill="hold"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wipe(left)">
                                      <p:cBhvr>
                                        <p:cTn id="21"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Is the “Great Moderation” over?</a:t>
            </a:r>
          </a:p>
        </p:txBody>
      </p:sp>
      <p:sp>
        <p:nvSpPr>
          <p:cNvPr id="2" name="Text Placeholder 1"/>
          <p:cNvSpPr>
            <a:spLocks noGrp="1"/>
          </p:cNvSpPr>
          <p:nvPr>
            <p:ph type="body" sz="quarter" idx="11"/>
          </p:nvPr>
        </p:nvSpPr>
        <p:spPr>
          <a:xfrm>
            <a:off x="152400" y="838200"/>
            <a:ext cx="8763000" cy="1143000"/>
          </a:xfrm>
        </p:spPr>
        <p:txBody>
          <a:bodyPr/>
          <a:lstStyle/>
          <a:p>
            <a:r>
              <a:rPr lang="en-US" dirty="0">
                <a:solidFill>
                  <a:srgbClr val="000000"/>
                </a:solidFill>
              </a:rPr>
              <a:t>The length and severity of the recession of 2007-2009 has made some economists and policymakers wonder if we would return to the post-1950 pattern of long expansions and short, mild recessions.</a:t>
            </a:r>
            <a:endParaRPr lang="en-US" dirty="0"/>
          </a:p>
        </p:txBody>
      </p:sp>
      <p:sp>
        <p:nvSpPr>
          <p:cNvPr id="3" name="Text Placeholder 2"/>
          <p:cNvSpPr>
            <a:spLocks noGrp="1"/>
          </p:cNvSpPr>
          <p:nvPr>
            <p:ph type="body" sz="quarter" idx="12"/>
          </p:nvPr>
        </p:nvSpPr>
        <p:spPr>
          <a:xfrm>
            <a:off x="5867400" y="4038600"/>
            <a:ext cx="3124200" cy="449263"/>
          </a:xfrm>
        </p:spPr>
        <p:txBody>
          <a:bodyPr/>
          <a:lstStyle/>
          <a:p>
            <a:r>
              <a:rPr lang="en-US" dirty="0"/>
              <a:t>Until 2007, the business cycle had become milder</a:t>
            </a:r>
          </a:p>
        </p:txBody>
      </p:sp>
      <p:sp>
        <p:nvSpPr>
          <p:cNvPr id="4" name="Text Placeholder 3"/>
          <p:cNvSpPr>
            <a:spLocks noGrp="1"/>
          </p:cNvSpPr>
          <p:nvPr>
            <p:ph type="body" sz="quarter" idx="13"/>
          </p:nvPr>
        </p:nvSpPr>
        <p:spPr>
          <a:xfrm>
            <a:off x="4533900" y="4038600"/>
            <a:ext cx="1352550" cy="381000"/>
          </a:xfrm>
        </p:spPr>
        <p:txBody>
          <a:bodyPr/>
          <a:lstStyle/>
          <a:p>
            <a:r>
              <a:rPr lang="en-US" dirty="0"/>
              <a:t>Table 10.3</a:t>
            </a:r>
          </a:p>
        </p:txBody>
      </p:sp>
      <p:graphicFrame>
        <p:nvGraphicFramePr>
          <p:cNvPr id="6" name="Group 47"/>
          <p:cNvGraphicFramePr>
            <a:graphicFrameLocks/>
          </p:cNvGraphicFramePr>
          <p:nvPr>
            <p:extLst>
              <p:ext uri="{D42A27DB-BD31-4B8C-83A1-F6EECF244321}">
                <p14:modId xmlns:p14="http://schemas.microsoft.com/office/powerpoint/2010/main" val="3598060037"/>
              </p:ext>
            </p:extLst>
          </p:nvPr>
        </p:nvGraphicFramePr>
        <p:xfrm>
          <a:off x="365125" y="2057400"/>
          <a:ext cx="8235951" cy="1885188"/>
        </p:xfrm>
        <a:graphic>
          <a:graphicData uri="http://schemas.openxmlformats.org/drawingml/2006/table">
            <a:tbl>
              <a:tblPr/>
              <a:tblGrid>
                <a:gridCol w="2745317">
                  <a:extLst>
                    <a:ext uri="{9D8B030D-6E8A-4147-A177-3AD203B41FA5}">
                      <a16:colId xmlns:a16="http://schemas.microsoft.com/office/drawing/2014/main" val="20000"/>
                    </a:ext>
                  </a:extLst>
                </a:gridCol>
                <a:gridCol w="2745317">
                  <a:extLst>
                    <a:ext uri="{9D8B030D-6E8A-4147-A177-3AD203B41FA5}">
                      <a16:colId xmlns:a16="http://schemas.microsoft.com/office/drawing/2014/main" val="20001"/>
                    </a:ext>
                  </a:extLst>
                </a:gridCol>
                <a:gridCol w="2745317">
                  <a:extLst>
                    <a:ext uri="{9D8B030D-6E8A-4147-A177-3AD203B41FA5}">
                      <a16:colId xmlns:a16="http://schemas.microsoft.com/office/drawing/2014/main" val="20002"/>
                    </a:ext>
                  </a:extLst>
                </a:gridCol>
              </a:tblGrid>
              <a:tr h="34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rgbClr val="0066B3"/>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Period</a:t>
                      </a:r>
                    </a:p>
                  </a:txBody>
                  <a:tcPr anchor="ctr" horzOverflow="overflow">
                    <a:lnL cap="flat">
                      <a:noFill/>
                    </a:lnL>
                    <a:lnR>
                      <a:noFill/>
                    </a:lnR>
                    <a:lnT w="28575" cap="flat" cmpd="sng" algn="ctr">
                      <a:no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Average Length </a:t>
                      </a:r>
                      <a:br>
                        <a:rPr kumimoji="0" lang="en-US" sz="1600" b="1" i="0" u="none" strike="noStrike" cap="none" normalizeH="0" baseline="0" dirty="0">
                          <a:ln>
                            <a:noFill/>
                          </a:ln>
                          <a:solidFill>
                            <a:srgbClr val="0066B3"/>
                          </a:solidFill>
                          <a:effectLst/>
                          <a:latin typeface="Arial" charset="0"/>
                        </a:rPr>
                      </a:br>
                      <a:r>
                        <a:rPr kumimoji="0" lang="en-US" sz="1600" b="1" i="0" u="none" strike="noStrike" cap="none" normalizeH="0" baseline="0" dirty="0">
                          <a:ln>
                            <a:noFill/>
                          </a:ln>
                          <a:solidFill>
                            <a:srgbClr val="0066B3"/>
                          </a:solidFill>
                          <a:effectLst/>
                          <a:latin typeface="Arial" charset="0"/>
                        </a:rPr>
                        <a:t>of Expansions</a:t>
                      </a:r>
                    </a:p>
                  </a:txBody>
                  <a:tcPr anchor="ctr" horzOverflow="overflow">
                    <a:lnL>
                      <a:noFill/>
                    </a:lnL>
                    <a:lnR>
                      <a:noFill/>
                    </a:lnR>
                    <a:lnT w="28575" cap="flat" cmpd="sng" algn="ctr">
                      <a:no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Average Length </a:t>
                      </a:r>
                      <a:br>
                        <a:rPr kumimoji="0" lang="en-US" sz="1600" b="1" i="0" u="none" strike="noStrike" cap="none" normalizeH="0" baseline="0" dirty="0">
                          <a:ln>
                            <a:noFill/>
                          </a:ln>
                          <a:solidFill>
                            <a:srgbClr val="0066B3"/>
                          </a:solidFill>
                          <a:effectLst/>
                          <a:latin typeface="Arial" charset="0"/>
                        </a:rPr>
                      </a:br>
                      <a:r>
                        <a:rPr kumimoji="0" lang="en-US" sz="1600" b="1" i="0" u="none" strike="noStrike" cap="none" normalizeH="0" baseline="0" dirty="0">
                          <a:ln>
                            <a:noFill/>
                          </a:ln>
                          <a:solidFill>
                            <a:srgbClr val="0066B3"/>
                          </a:solidFill>
                          <a:effectLst/>
                          <a:latin typeface="Arial" charset="0"/>
                        </a:rPr>
                        <a:t>of Recessions</a:t>
                      </a:r>
                    </a:p>
                  </a:txBody>
                  <a:tcPr anchor="ctr" horzOverflow="overflow">
                    <a:lnL>
                      <a:noFill/>
                    </a:lnL>
                    <a:lnR cap="flat">
                      <a:noFill/>
                    </a:lnR>
                    <a:lnT w="28575" cap="flat" cmpd="sng" algn="ctr">
                      <a:no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1870-1900</a:t>
                      </a:r>
                    </a:p>
                  </a:txBody>
                  <a:tcPr anchor="ct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26 months</a:t>
                      </a:r>
                    </a:p>
                  </a:txBody>
                  <a:tcPr anchor="ctr"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26 months</a:t>
                      </a:r>
                    </a:p>
                  </a:txBody>
                  <a:tcPr anchor="ctr"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1900-1950</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rPr>
                        <a:t>25 months</a:t>
                      </a:r>
                    </a:p>
                  </a:txBody>
                  <a:tcPr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19 months</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1950-2009</a:t>
                      </a:r>
                    </a:p>
                  </a:txBody>
                  <a:tcPr anchor="ctr"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61 months</a:t>
                      </a:r>
                    </a:p>
                  </a:txBody>
                  <a:tcPr anchor="ctr"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11 months</a:t>
                      </a:r>
                    </a:p>
                  </a:txBody>
                  <a:tcPr anchor="ctr"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7" name="Text Placeholder 1"/>
          <p:cNvSpPr txBox="1">
            <a:spLocks/>
          </p:cNvSpPr>
          <p:nvPr/>
        </p:nvSpPr>
        <p:spPr>
          <a:xfrm>
            <a:off x="152400" y="4800600"/>
            <a:ext cx="8763000" cy="11430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Aft>
                <a:spcPts val="1200"/>
              </a:spcAft>
            </a:pPr>
            <a:r>
              <a:rPr lang="en-US" dirty="0">
                <a:solidFill>
                  <a:srgbClr val="000000"/>
                </a:solidFill>
              </a:rPr>
              <a:t>To judge whether this Great Moderation is over, it is useful to consider why has occurred at all, and consider what if anything has fundamentally changed.</a:t>
            </a:r>
          </a:p>
        </p:txBody>
      </p:sp>
    </p:spTree>
    <p:extLst>
      <p:ext uri="{BB962C8B-B14F-4D97-AF65-F5344CB8AC3E}">
        <p14:creationId xmlns:p14="http://schemas.microsoft.com/office/powerpoint/2010/main" val="378378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Explaining the Great Moderation</a:t>
            </a:r>
          </a:p>
        </p:txBody>
      </p:sp>
      <p:sp>
        <p:nvSpPr>
          <p:cNvPr id="3" name="Text Placeholder 2"/>
          <p:cNvSpPr>
            <a:spLocks noGrp="1"/>
          </p:cNvSpPr>
          <p:nvPr>
            <p:ph type="body" sz="quarter" idx="11"/>
          </p:nvPr>
        </p:nvSpPr>
        <p:spPr/>
        <p:txBody>
          <a:bodyPr/>
          <a:lstStyle/>
          <a:p>
            <a:pPr>
              <a:spcAft>
                <a:spcPts val="1200"/>
              </a:spcAft>
            </a:pPr>
            <a:r>
              <a:rPr lang="en-US" dirty="0">
                <a:solidFill>
                  <a:srgbClr val="000000"/>
                </a:solidFill>
              </a:rPr>
              <a:t>Several factors help to explain the Great Moderation:</a:t>
            </a:r>
          </a:p>
          <a:p>
            <a:pPr>
              <a:spcAft>
                <a:spcPts val="1200"/>
              </a:spcAft>
            </a:pPr>
            <a:r>
              <a:rPr lang="en-US" b="1" i="1" dirty="0">
                <a:solidFill>
                  <a:srgbClr val="000000"/>
                </a:solidFill>
              </a:rPr>
              <a:t>The increasing importance of services</a:t>
            </a:r>
          </a:p>
          <a:p>
            <a:pPr>
              <a:spcAft>
                <a:spcPts val="1200"/>
              </a:spcAft>
            </a:pPr>
            <a:r>
              <a:rPr lang="en-US" dirty="0">
                <a:solidFill>
                  <a:srgbClr val="000000"/>
                </a:solidFill>
              </a:rPr>
              <a:t>Manufacturing (especially of durable goods) is more strongly affected by recessions. The economy is based more on services now, decreasing the effect of the business cycle on GDP.</a:t>
            </a:r>
          </a:p>
          <a:p>
            <a:pPr>
              <a:spcAft>
                <a:spcPts val="1200"/>
              </a:spcAft>
            </a:pPr>
            <a:r>
              <a:rPr lang="en-US" b="1" i="1" dirty="0">
                <a:solidFill>
                  <a:srgbClr val="000000"/>
                </a:solidFill>
              </a:rPr>
              <a:t>The establishment of unemployment insurance</a:t>
            </a:r>
          </a:p>
          <a:p>
            <a:pPr>
              <a:spcAft>
                <a:spcPts val="1200"/>
              </a:spcAft>
            </a:pPr>
            <a:r>
              <a:rPr lang="en-US" dirty="0">
                <a:solidFill>
                  <a:srgbClr val="000000"/>
                </a:solidFill>
              </a:rPr>
              <a:t>Before the 1930s, unemployment insurance and other government transfer programs like Social Security did not exist. These programs increase the ability of consumers to purchase goods and services during recessions.</a:t>
            </a:r>
          </a:p>
        </p:txBody>
      </p:sp>
    </p:spTree>
    <p:extLst>
      <p:ext uri="{BB962C8B-B14F-4D97-AF65-F5344CB8AC3E}">
        <p14:creationId xmlns:p14="http://schemas.microsoft.com/office/powerpoint/2010/main" val="339627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Explaining the Great Moderation—continued</a:t>
            </a:r>
          </a:p>
        </p:txBody>
      </p:sp>
      <p:sp>
        <p:nvSpPr>
          <p:cNvPr id="3" name="Text Placeholder 2"/>
          <p:cNvSpPr>
            <a:spLocks noGrp="1"/>
          </p:cNvSpPr>
          <p:nvPr>
            <p:ph type="body" sz="quarter" idx="11"/>
          </p:nvPr>
        </p:nvSpPr>
        <p:spPr/>
        <p:txBody>
          <a:bodyPr/>
          <a:lstStyle/>
          <a:p>
            <a:pPr>
              <a:spcAft>
                <a:spcPts val="1200"/>
              </a:spcAft>
            </a:pPr>
            <a:r>
              <a:rPr lang="en-US" b="1" i="1" dirty="0">
                <a:solidFill>
                  <a:srgbClr val="000000"/>
                </a:solidFill>
              </a:rPr>
              <a:t>Active federal government stabilization policies</a:t>
            </a:r>
          </a:p>
          <a:p>
            <a:pPr>
              <a:spcAft>
                <a:spcPts val="1200"/>
              </a:spcAft>
            </a:pPr>
            <a:r>
              <a:rPr lang="en-US" dirty="0">
                <a:solidFill>
                  <a:srgbClr val="000000"/>
                </a:solidFill>
              </a:rPr>
              <a:t>Many, though not all, economists believe that active government policies to lengthen expansions and minimize the effects of recessions have had the desired effect. The debate over the role of government in this way became particularly intense during the recession of 2007-2009.</a:t>
            </a:r>
          </a:p>
          <a:p>
            <a:pPr>
              <a:spcAft>
                <a:spcPts val="1200"/>
              </a:spcAft>
            </a:pPr>
            <a:r>
              <a:rPr lang="en-US" b="1" i="1" dirty="0">
                <a:solidFill>
                  <a:srgbClr val="000000"/>
                </a:solidFill>
              </a:rPr>
              <a:t>Increased stability of the financial system</a:t>
            </a:r>
          </a:p>
          <a:p>
            <a:pPr>
              <a:spcAft>
                <a:spcPts val="1200"/>
              </a:spcAft>
            </a:pPr>
            <a:r>
              <a:rPr lang="en-US" dirty="0">
                <a:solidFill>
                  <a:srgbClr val="000000"/>
                </a:solidFill>
              </a:rPr>
              <a:t>The severity of the Great Depression of the 1930s was in part caused by instability in the financial system; similar instability exacerbated the recession of 2007-2009. Returning to macroeconomic stability will require a stable financial system.</a:t>
            </a:r>
          </a:p>
        </p:txBody>
      </p:sp>
    </p:spTree>
    <p:extLst>
      <p:ext uri="{BB962C8B-B14F-4D97-AF65-F5344CB8AC3E}">
        <p14:creationId xmlns:p14="http://schemas.microsoft.com/office/powerpoint/2010/main" val="354127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misconceptions to avoid</a:t>
            </a:r>
          </a:p>
        </p:txBody>
      </p:sp>
      <p:sp>
        <p:nvSpPr>
          <p:cNvPr id="3" name="Text Placeholder 2"/>
          <p:cNvSpPr>
            <a:spLocks noGrp="1"/>
          </p:cNvSpPr>
          <p:nvPr>
            <p:ph type="body" sz="quarter" idx="11"/>
          </p:nvPr>
        </p:nvSpPr>
        <p:spPr/>
        <p:txBody>
          <a:bodyPr/>
          <a:lstStyle/>
          <a:p>
            <a:pPr>
              <a:spcBef>
                <a:spcPts val="0"/>
              </a:spcBef>
              <a:spcAft>
                <a:spcPts val="1200"/>
              </a:spcAft>
            </a:pPr>
            <a:r>
              <a:rPr lang="en-US" dirty="0"/>
              <a:t>Economists often have different terms to describe a variable and changes in that variable:</a:t>
            </a:r>
          </a:p>
          <a:p>
            <a:pPr>
              <a:spcBef>
                <a:spcPts val="0"/>
              </a:spcBef>
              <a:spcAft>
                <a:spcPts val="1200"/>
              </a:spcAft>
            </a:pPr>
            <a:r>
              <a:rPr lang="en-US" dirty="0"/>
              <a:t>	Real GDP vs. economic growth rate</a:t>
            </a:r>
          </a:p>
          <a:p>
            <a:pPr>
              <a:spcBef>
                <a:spcPts val="0"/>
              </a:spcBef>
              <a:spcAft>
                <a:spcPts val="1200"/>
              </a:spcAft>
            </a:pPr>
            <a:r>
              <a:rPr lang="en-US" dirty="0"/>
              <a:t>	Price level vs. inflation</a:t>
            </a:r>
          </a:p>
          <a:p>
            <a:pPr>
              <a:spcBef>
                <a:spcPts val="0"/>
              </a:spcBef>
              <a:spcAft>
                <a:spcPts val="1200"/>
              </a:spcAft>
            </a:pPr>
            <a:endParaRPr lang="en-US" dirty="0"/>
          </a:p>
          <a:p>
            <a:pPr>
              <a:spcBef>
                <a:spcPts val="0"/>
              </a:spcBef>
              <a:spcAft>
                <a:spcPts val="1200"/>
              </a:spcAft>
            </a:pPr>
            <a:r>
              <a:rPr lang="en-US" dirty="0"/>
              <a:t>“Savings” is composed of both private and public savings; it is easy to forget about the latter.</a:t>
            </a:r>
          </a:p>
          <a:p>
            <a:pPr>
              <a:spcBef>
                <a:spcPts val="0"/>
              </a:spcBef>
              <a:spcAft>
                <a:spcPts val="1200"/>
              </a:spcAft>
            </a:pPr>
            <a:r>
              <a:rPr lang="en-US" dirty="0"/>
              <a:t>A “trough” is the end of a recession—the lowest point GDP obtains before beginning to rise again. Don’t confuse “trough” and “recession”.</a:t>
            </a:r>
          </a:p>
          <a:p>
            <a:pPr>
              <a:spcBef>
                <a:spcPts val="0"/>
              </a:spcBef>
              <a:spcAft>
                <a:spcPts val="1200"/>
              </a:spcAft>
            </a:pPr>
            <a:r>
              <a:rPr lang="en-US" dirty="0"/>
              <a:t>Recessions do not affect all firms equally.</a:t>
            </a:r>
          </a:p>
        </p:txBody>
      </p:sp>
    </p:spTree>
    <p:extLst>
      <p:ext uri="{BB962C8B-B14F-4D97-AF65-F5344CB8AC3E}">
        <p14:creationId xmlns:p14="http://schemas.microsoft.com/office/powerpoint/2010/main" val="233954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500"/>
                                        <p:tgtEl>
                                          <p:spTgt spid="3">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Long-run economic growth</a:t>
            </a:r>
          </a:p>
        </p:txBody>
      </p:sp>
      <p:sp>
        <p:nvSpPr>
          <p:cNvPr id="2" name="Text Placeholder 1"/>
          <p:cNvSpPr>
            <a:spLocks noGrp="1"/>
          </p:cNvSpPr>
          <p:nvPr>
            <p:ph type="body" sz="quarter" idx="11"/>
          </p:nvPr>
        </p:nvSpPr>
        <p:spPr>
          <a:xfrm>
            <a:off x="152400" y="838200"/>
            <a:ext cx="3962400" cy="4343400"/>
          </a:xfrm>
        </p:spPr>
        <p:txBody>
          <a:bodyPr/>
          <a:lstStyle/>
          <a:p>
            <a:pPr>
              <a:spcBef>
                <a:spcPct val="50000"/>
              </a:spcBef>
              <a:spcAft>
                <a:spcPct val="10000"/>
              </a:spcAft>
            </a:pPr>
            <a:r>
              <a:rPr lang="en-US" dirty="0"/>
              <a:t>When we speak of </a:t>
            </a:r>
            <a:r>
              <a:rPr lang="en-US" i="1" dirty="0"/>
              <a:t>long-run economic growth</a:t>
            </a:r>
            <a:r>
              <a:rPr lang="en-US" dirty="0"/>
              <a:t>, we mean the process by which rising productivity increases the average standard of living.</a:t>
            </a:r>
          </a:p>
          <a:p>
            <a:pPr>
              <a:spcBef>
                <a:spcPct val="50000"/>
              </a:spcBef>
              <a:spcAft>
                <a:spcPct val="10000"/>
              </a:spcAft>
            </a:pPr>
            <a:r>
              <a:rPr lang="en-US" dirty="0"/>
              <a:t>The most commonly used measure of this average standard of living is </a:t>
            </a:r>
            <a:r>
              <a:rPr lang="en-US" i="1" dirty="0"/>
              <a:t>real GDP per capita</a:t>
            </a:r>
            <a:r>
              <a:rPr lang="en-US" dirty="0"/>
              <a:t>: the amount of production in the economy, per person, adjusted for changes in the price level.</a:t>
            </a:r>
          </a:p>
        </p:txBody>
      </p:sp>
      <p:sp>
        <p:nvSpPr>
          <p:cNvPr id="6" name="Text Placeholder 1"/>
          <p:cNvSpPr txBox="1">
            <a:spLocks/>
          </p:cNvSpPr>
          <p:nvPr/>
        </p:nvSpPr>
        <p:spPr>
          <a:xfrm>
            <a:off x="152400" y="5334000"/>
            <a:ext cx="8686800" cy="1219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ct val="50000"/>
              </a:spcBef>
              <a:spcAft>
                <a:spcPct val="10000"/>
              </a:spcAft>
            </a:pPr>
            <a:r>
              <a:rPr lang="en-US" kern="0" dirty="0"/>
              <a:t>As the chart shows, real GDP per capita has risen more than eight-fold since 1900; the average American can buy more than eight times as many goods and services now as in 1900.</a:t>
            </a:r>
          </a:p>
        </p:txBody>
      </p:sp>
      <p:sp>
        <p:nvSpPr>
          <p:cNvPr id="3" name="Text Placeholder 2"/>
          <p:cNvSpPr>
            <a:spLocks noGrp="1"/>
          </p:cNvSpPr>
          <p:nvPr>
            <p:ph type="body" sz="quarter" idx="12"/>
          </p:nvPr>
        </p:nvSpPr>
        <p:spPr>
          <a:xfrm>
            <a:off x="5867400" y="4656137"/>
            <a:ext cx="2590800" cy="449263"/>
          </a:xfrm>
        </p:spPr>
        <p:txBody>
          <a:bodyPr/>
          <a:lstStyle/>
          <a:p>
            <a:r>
              <a:rPr lang="en-US" dirty="0"/>
              <a:t>The growth in real GDP per capita, 1900-2012</a:t>
            </a:r>
          </a:p>
        </p:txBody>
      </p:sp>
      <p:sp>
        <p:nvSpPr>
          <p:cNvPr id="4" name="Text Placeholder 3"/>
          <p:cNvSpPr>
            <a:spLocks noGrp="1"/>
          </p:cNvSpPr>
          <p:nvPr>
            <p:ph type="body" sz="quarter" idx="13"/>
          </p:nvPr>
        </p:nvSpPr>
        <p:spPr>
          <a:xfrm>
            <a:off x="4533900" y="4656137"/>
            <a:ext cx="1352550" cy="381000"/>
          </a:xfrm>
        </p:spPr>
        <p:txBody>
          <a:bodyPr/>
          <a:lstStyle/>
          <a:p>
            <a:r>
              <a:rPr lang="en-US" dirty="0"/>
              <a:t>Figure 10.1</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2456" y="762000"/>
            <a:ext cx="5212944" cy="391059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2456" y="762000"/>
            <a:ext cx="5212944" cy="3910591"/>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2456" y="762000"/>
            <a:ext cx="5212944" cy="391059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02456" y="762000"/>
            <a:ext cx="5212944" cy="3910591"/>
          </a:xfrm>
          <a:prstGeom prst="rect">
            <a:avLst/>
          </a:prstGeom>
        </p:spPr>
      </p:pic>
    </p:spTree>
    <p:extLst>
      <p:ext uri="{BB962C8B-B14F-4D97-AF65-F5344CB8AC3E}">
        <p14:creationId xmlns:p14="http://schemas.microsoft.com/office/powerpoint/2010/main" val="162910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left)">
                                      <p:cBhvr>
                                        <p:cTn id="16" dur="500"/>
                                        <p:tgtEl>
                                          <p:spTgt spid="6">
                                            <p:txEl>
                                              <p:pRg st="0" end="0"/>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75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750"/>
                                        <p:tgtEl>
                                          <p:spTgt spid="8"/>
                                        </p:tgtEl>
                                      </p:cBhvr>
                                    </p:animEffect>
                                  </p:childTnLst>
                                </p:cTn>
                              </p:par>
                              <p:par>
                                <p:cTn id="24" presetID="22"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750"/>
                                        <p:tgtEl>
                                          <p:spTgt spid="9"/>
                                        </p:tgtEl>
                                      </p:cBhvr>
                                    </p:animEffect>
                                  </p:childTnLst>
                                </p:cTn>
                              </p:par>
                            </p:childTnLst>
                          </p:cTn>
                        </p:par>
                        <p:par>
                          <p:cTn id="27" fill="hold">
                            <p:stCondLst>
                              <p:cond delay="1250"/>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Economic prosperity and health</a:t>
            </a:r>
          </a:p>
        </p:txBody>
      </p:sp>
      <p:sp>
        <p:nvSpPr>
          <p:cNvPr id="2" name="Text Placeholder 1"/>
          <p:cNvSpPr>
            <a:spLocks noGrp="1"/>
          </p:cNvSpPr>
          <p:nvPr>
            <p:ph type="body" sz="quarter" idx="11"/>
          </p:nvPr>
        </p:nvSpPr>
        <p:spPr>
          <a:xfrm>
            <a:off x="152400" y="838200"/>
            <a:ext cx="3581400" cy="5638800"/>
          </a:xfrm>
        </p:spPr>
        <p:txBody>
          <a:bodyPr/>
          <a:lstStyle/>
          <a:p>
            <a:r>
              <a:rPr lang="en-US" dirty="0"/>
              <a:t>Economic prosperity and health go hand-in-hand: richer nations can devote more resources to improving the health of their citizens, and healthier citizens are more productive.</a:t>
            </a:r>
          </a:p>
          <a:p>
            <a:r>
              <a:rPr lang="en-US" dirty="0"/>
              <a:t>While growth in real GDP per capita is an important measure of our improvement, another important measure is the increase in our lifespans; these have also increased markedly over the last century.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6306" y="1219200"/>
            <a:ext cx="5535294" cy="3886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6306" y="1219200"/>
            <a:ext cx="5535294" cy="3886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6306" y="1219200"/>
            <a:ext cx="5535294" cy="3886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6306" y="1219200"/>
            <a:ext cx="5535294" cy="38862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6306" y="1219200"/>
            <a:ext cx="5535294" cy="38862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56306" y="1219200"/>
            <a:ext cx="5535294" cy="3886200"/>
          </a:xfrm>
          <a:prstGeom prst="rect">
            <a:avLst/>
          </a:prstGeom>
        </p:spPr>
      </p:pic>
      <p:pic>
        <p:nvPicPr>
          <p:cNvPr id="1026" name="Picture 2" descr="C:\Users\palabreur\Dropbox\ECON 5e\Art From Fernando_For Digital\ch21\Ch21_MTC_Prosperity\png\Ch21_MTC_Prosperity1_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82049" y="1220564"/>
            <a:ext cx="5533351" cy="3884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87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750"/>
                                        <p:tgtEl>
                                          <p:spTgt spid="5"/>
                                        </p:tgtEl>
                                      </p:cBhvr>
                                    </p:animEffect>
                                  </p:childTnLst>
                                </p:cTn>
                              </p:par>
                              <p:par>
                                <p:cTn id="19" presetID="22" presetClass="entr" presetSubtype="8"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750"/>
                                        <p:tgtEl>
                                          <p:spTgt spid="6"/>
                                        </p:tgtEl>
                                      </p:cBhvr>
                                    </p:animEffect>
                                  </p:childTnLst>
                                </p:cTn>
                              </p:par>
                            </p:childTnLst>
                          </p:cTn>
                        </p:par>
                        <p:par>
                          <p:cTn id="22" fill="hold">
                            <p:stCondLst>
                              <p:cond delay="1750"/>
                            </p:stCondLst>
                            <p:childTnLst>
                              <p:par>
                                <p:cTn id="23" presetID="2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750"/>
                                        <p:tgtEl>
                                          <p:spTgt spid="7"/>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750"/>
                                        <p:tgtEl>
                                          <p:spTgt spid="8"/>
                                        </p:tgtEl>
                                      </p:cBhvr>
                                    </p:animEffect>
                                  </p:childTnLst>
                                </p:cTn>
                              </p:par>
                            </p:childTnLst>
                          </p:cTn>
                        </p:par>
                        <p:par>
                          <p:cTn id="30" fill="hold">
                            <p:stCondLst>
                              <p:cond delay="3250"/>
                            </p:stCondLst>
                            <p:childTnLst>
                              <p:par>
                                <p:cTn id="31" presetID="22" presetClass="entr" presetSubtype="4"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750"/>
                                        <p:tgtEl>
                                          <p:spTgt spid="9"/>
                                        </p:tgtEl>
                                      </p:cBhvr>
                                    </p:animEffect>
                                  </p:childTnLst>
                                </p:cTn>
                              </p:par>
                            </p:childTnLst>
                          </p:cTn>
                        </p:par>
                        <p:par>
                          <p:cTn id="34" fill="hold">
                            <p:stCondLst>
                              <p:cond delay="4000"/>
                            </p:stCondLst>
                            <p:childTnLst>
                              <p:par>
                                <p:cTn id="35" presetID="22" presetClass="entr" presetSubtype="4" fill="hold" nodeType="after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wipe(down)">
                                      <p:cBhvr>
                                        <p:cTn id="3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Economic prosperity and health</a:t>
            </a:r>
          </a:p>
        </p:txBody>
      </p:sp>
      <p:sp>
        <p:nvSpPr>
          <p:cNvPr id="2" name="Text Placeholder 1"/>
          <p:cNvSpPr>
            <a:spLocks noGrp="1"/>
          </p:cNvSpPr>
          <p:nvPr>
            <p:ph type="body" sz="quarter" idx="11"/>
          </p:nvPr>
        </p:nvSpPr>
        <p:spPr>
          <a:xfrm>
            <a:off x="152400" y="838200"/>
            <a:ext cx="3352800" cy="3962400"/>
          </a:xfrm>
        </p:spPr>
        <p:txBody>
          <a:bodyPr/>
          <a:lstStyle/>
          <a:p>
            <a:pPr>
              <a:spcAft>
                <a:spcPts val="1200"/>
              </a:spcAft>
            </a:pPr>
            <a:r>
              <a:rPr lang="en-US" dirty="0"/>
              <a:t>Another good measure of our economic prosperity is the amount of time we can spend on “leisure”.</a:t>
            </a:r>
          </a:p>
          <a:p>
            <a:r>
              <a:rPr lang="en-US" dirty="0"/>
              <a:t>As our lifespan grows, we can spend more time on leisure; and also, as we grow more productive, we can devote less time to work, and hence more to leisure.</a:t>
            </a:r>
          </a:p>
        </p:txBody>
      </p:sp>
      <p:sp>
        <p:nvSpPr>
          <p:cNvPr id="4" name="Text Placeholder 1"/>
          <p:cNvSpPr txBox="1">
            <a:spLocks/>
          </p:cNvSpPr>
          <p:nvPr/>
        </p:nvSpPr>
        <p:spPr>
          <a:xfrm>
            <a:off x="152400" y="5334000"/>
            <a:ext cx="8763000" cy="1219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Aft>
                <a:spcPts val="1200"/>
              </a:spcAft>
            </a:pPr>
            <a:r>
              <a:rPr lang="en-US" dirty="0"/>
              <a:t>The chart shows estimates from Nobel Prize-winner Robert Vogel, who predicts that improvements in productivity and lifespan will continue to improve the lives of Americans over the coming decades.</a:t>
            </a:r>
          </a:p>
        </p:txBody>
      </p:sp>
      <p:pic>
        <p:nvPicPr>
          <p:cNvPr id="6" name="Picture 17" descr="UNF21-2-1"/>
          <p:cNvPicPr>
            <a:picLocks noChangeAspect="1" noChangeArrowheads="1"/>
          </p:cNvPicPr>
          <p:nvPr/>
        </p:nvPicPr>
        <p:blipFill>
          <a:blip r:embed="rId2"/>
          <a:srcRect/>
          <a:stretch>
            <a:fillRect/>
          </a:stretch>
        </p:blipFill>
        <p:spPr bwMode="auto">
          <a:xfrm>
            <a:off x="3433350" y="1244600"/>
            <a:ext cx="5648739" cy="3632200"/>
          </a:xfrm>
          <a:prstGeom prst="rect">
            <a:avLst/>
          </a:prstGeom>
          <a:noFill/>
          <a:ln w="9525">
            <a:noFill/>
            <a:miter lim="800000"/>
            <a:headEnd/>
            <a:tailEnd/>
          </a:ln>
        </p:spPr>
      </p:pic>
      <p:pic>
        <p:nvPicPr>
          <p:cNvPr id="7" name="Picture 18" descr="UNF21-2-2"/>
          <p:cNvPicPr>
            <a:picLocks noChangeAspect="1" noChangeArrowheads="1"/>
          </p:cNvPicPr>
          <p:nvPr/>
        </p:nvPicPr>
        <p:blipFill>
          <a:blip r:embed="rId3"/>
          <a:srcRect/>
          <a:stretch>
            <a:fillRect/>
          </a:stretch>
        </p:blipFill>
        <p:spPr bwMode="auto">
          <a:xfrm>
            <a:off x="3433350" y="1244600"/>
            <a:ext cx="5648739" cy="3632200"/>
          </a:xfrm>
          <a:prstGeom prst="rect">
            <a:avLst/>
          </a:prstGeom>
          <a:noFill/>
          <a:ln w="9525">
            <a:noFill/>
            <a:miter lim="800000"/>
            <a:headEnd/>
            <a:tailEnd/>
          </a:ln>
        </p:spPr>
      </p:pic>
      <p:pic>
        <p:nvPicPr>
          <p:cNvPr id="8" name="Picture 19" descr="UNF21-2-3"/>
          <p:cNvPicPr>
            <a:picLocks noChangeAspect="1" noChangeArrowheads="1"/>
          </p:cNvPicPr>
          <p:nvPr/>
        </p:nvPicPr>
        <p:blipFill>
          <a:blip r:embed="rId4"/>
          <a:srcRect/>
          <a:stretch>
            <a:fillRect/>
          </a:stretch>
        </p:blipFill>
        <p:spPr bwMode="auto">
          <a:xfrm>
            <a:off x="3433350" y="1244600"/>
            <a:ext cx="5648739" cy="3632200"/>
          </a:xfrm>
          <a:prstGeom prst="rect">
            <a:avLst/>
          </a:prstGeom>
          <a:noFill/>
          <a:ln w="9525">
            <a:noFill/>
            <a:miter lim="800000"/>
            <a:headEnd/>
            <a:tailEnd/>
          </a:ln>
        </p:spPr>
      </p:pic>
      <p:pic>
        <p:nvPicPr>
          <p:cNvPr id="9" name="Picture 20" descr="UNF21-2-4"/>
          <p:cNvPicPr>
            <a:picLocks noChangeAspect="1" noChangeArrowheads="1"/>
          </p:cNvPicPr>
          <p:nvPr/>
        </p:nvPicPr>
        <p:blipFill>
          <a:blip r:embed="rId5"/>
          <a:srcRect/>
          <a:stretch>
            <a:fillRect/>
          </a:stretch>
        </p:blipFill>
        <p:spPr bwMode="auto">
          <a:xfrm>
            <a:off x="3433350" y="1244600"/>
            <a:ext cx="5648739" cy="3632200"/>
          </a:xfrm>
          <a:prstGeom prst="rect">
            <a:avLst/>
          </a:prstGeom>
          <a:noFill/>
          <a:ln w="9525">
            <a:noFill/>
            <a:miter lim="800000"/>
            <a:headEnd/>
            <a:tailEnd/>
          </a:ln>
        </p:spPr>
      </p:pic>
    </p:spTree>
    <p:extLst>
      <p:ext uri="{BB962C8B-B14F-4D97-AF65-F5344CB8AC3E}">
        <p14:creationId xmlns:p14="http://schemas.microsoft.com/office/powerpoint/2010/main" val="2305815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500"/>
                                        <p:tgtEl>
                                          <p:spTgt spid="4">
                                            <p:txEl>
                                              <p:pRg st="0" end="0"/>
                                            </p:txEl>
                                          </p:spTgt>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1000"/>
                                        <p:tgtEl>
                                          <p:spTgt spid="6"/>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1000"/>
                                        <p:tgtEl>
                                          <p:spTgt spid="7"/>
                                        </p:tgtEl>
                                      </p:cBhvr>
                                    </p:animEffect>
                                  </p:childTnLst>
                                </p:cTn>
                              </p:par>
                            </p:childTnLst>
                          </p:cTn>
                        </p:par>
                        <p:par>
                          <p:cTn id="25" fill="hold">
                            <p:stCondLst>
                              <p:cond delay="2500"/>
                            </p:stCondLst>
                            <p:childTnLst>
                              <p:par>
                                <p:cTn id="26" presetID="2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1000"/>
                                        <p:tgtEl>
                                          <p:spTgt spid="8"/>
                                        </p:tgtEl>
                                      </p:cBhvr>
                                    </p:animEffect>
                                  </p:childTnLst>
                                </p:cTn>
                              </p:par>
                            </p:childTnLst>
                          </p:cTn>
                        </p:par>
                        <p:par>
                          <p:cTn id="29" fill="hold">
                            <p:stCondLst>
                              <p:cond delay="3500"/>
                            </p:stCondLst>
                            <p:childTnLst>
                              <p:par>
                                <p:cTn id="30" presetID="22" presetClass="entr" presetSubtype="4"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growth rates</a:t>
            </a:r>
          </a:p>
        </p:txBody>
      </p:sp>
      <p:sp>
        <p:nvSpPr>
          <p:cNvPr id="4" name="Rectangle 5"/>
          <p:cNvSpPr>
            <a:spLocks noChangeArrowheads="1"/>
          </p:cNvSpPr>
          <p:nvPr/>
        </p:nvSpPr>
        <p:spPr bwMode="auto">
          <a:xfrm>
            <a:off x="446088" y="939800"/>
            <a:ext cx="8240712" cy="1181100"/>
          </a:xfrm>
          <a:prstGeom prst="rect">
            <a:avLst/>
          </a:prstGeom>
          <a:noFill/>
          <a:ln w="9525">
            <a:noFill/>
            <a:miter lim="800000"/>
            <a:headEnd/>
            <a:tailEnd/>
          </a:ln>
        </p:spPr>
        <p:txBody>
          <a:bodyPr/>
          <a:lstStyle/>
          <a:p>
            <a:pPr>
              <a:spcBef>
                <a:spcPts val="0"/>
              </a:spcBef>
              <a:spcAft>
                <a:spcPts val="1200"/>
              </a:spcAft>
            </a:pPr>
            <a:r>
              <a:rPr lang="en-US" sz="2200" b="0" dirty="0"/>
              <a:t>The growth rate of an economic variable like real GDP or real GDP per capita is equal to the percentage change from one year to the next.</a:t>
            </a:r>
          </a:p>
        </p:txBody>
      </p:sp>
      <p:graphicFrame>
        <p:nvGraphicFramePr>
          <p:cNvPr id="6" name="Group 47"/>
          <p:cNvGraphicFramePr>
            <a:graphicFrameLocks/>
          </p:cNvGraphicFramePr>
          <p:nvPr>
            <p:extLst>
              <p:ext uri="{D42A27DB-BD31-4B8C-83A1-F6EECF244321}">
                <p14:modId xmlns:p14="http://schemas.microsoft.com/office/powerpoint/2010/main" val="1462231602"/>
              </p:ext>
            </p:extLst>
          </p:nvPr>
        </p:nvGraphicFramePr>
        <p:xfrm>
          <a:off x="700088" y="2235200"/>
          <a:ext cx="2237423" cy="1180338"/>
        </p:xfrm>
        <a:graphic>
          <a:graphicData uri="http://schemas.openxmlformats.org/drawingml/2006/table">
            <a:tbl>
              <a:tblPr/>
              <a:tblGrid>
                <a:gridCol w="690880">
                  <a:extLst>
                    <a:ext uri="{9D8B030D-6E8A-4147-A177-3AD203B41FA5}">
                      <a16:colId xmlns:a16="http://schemas.microsoft.com/office/drawing/2014/main" val="20000"/>
                    </a:ext>
                  </a:extLst>
                </a:gridCol>
                <a:gridCol w="1546543">
                  <a:extLst>
                    <a:ext uri="{9D8B030D-6E8A-4147-A177-3AD203B41FA5}">
                      <a16:colId xmlns:a16="http://schemas.microsoft.com/office/drawing/2014/main" val="20001"/>
                    </a:ext>
                  </a:extLst>
                </a:gridCol>
              </a:tblGrid>
              <a:tr h="34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Year</a:t>
                      </a:r>
                    </a:p>
                  </a:txBody>
                  <a:tcPr anchor="ctr" horzOverflow="overflow">
                    <a:lnL cap="flat">
                      <a:noFill/>
                    </a:lnL>
                    <a:lnR>
                      <a:noFill/>
                    </a:lnR>
                    <a:lnT w="28575" cap="flat" cmpd="sng" algn="ctr">
                      <a:no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Real GDP</a:t>
                      </a:r>
                    </a:p>
                  </a:txBody>
                  <a:tcPr anchor="b" horzOverflow="overflow">
                    <a:lnL>
                      <a:noFill/>
                    </a:lnL>
                    <a:lnR>
                      <a:noFill/>
                    </a:lnR>
                    <a:lnT w="28575" cap="flat" cmpd="sng" algn="ctr">
                      <a:no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2011</a:t>
                      </a:r>
                    </a:p>
                  </a:txBody>
                  <a:tcPr anchor="ct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$15,052 billion</a:t>
                      </a:r>
                    </a:p>
                  </a:txBody>
                  <a:tcPr anchor="ctr"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2012</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$15,471 billion</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bl>
          </a:graphicData>
        </a:graphic>
      </p:graphicFrame>
      <mc:AlternateContent xmlns:mc="http://schemas.openxmlformats.org/markup-compatibility/2006" xmlns:a14="http://schemas.microsoft.com/office/drawing/2010/main">
        <mc:Choice Requires="a14">
          <p:sp>
            <p:nvSpPr>
              <p:cNvPr id="3" name="TextBox 2"/>
              <p:cNvSpPr txBox="1"/>
              <p:nvPr/>
            </p:nvSpPr>
            <p:spPr>
              <a:xfrm>
                <a:off x="3428999" y="2438400"/>
                <a:ext cx="5373843" cy="7146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f>
                            <m:fPr>
                              <m:ctrlPr>
                                <a:rPr lang="en-US" i="1" smtClean="0">
                                  <a:latin typeface="Cambria Math" panose="02040503050406030204" pitchFamily="18" charset="0"/>
                                </a:rPr>
                              </m:ctrlPr>
                            </m:fPr>
                            <m:num>
                              <m:r>
                                <a:rPr lang="en-US" b="0" i="1" smtClean="0">
                                  <a:latin typeface="Cambria Math"/>
                                </a:rPr>
                                <m:t>$15,471 </m:t>
                              </m:r>
                              <m:r>
                                <m:rPr>
                                  <m:sty m:val="p"/>
                                </m:rPr>
                                <a:rPr lang="en-US" b="0" i="0" smtClean="0">
                                  <a:latin typeface="Cambria Math"/>
                                </a:rPr>
                                <m:t>billion</m:t>
                              </m:r>
                              <m:r>
                                <a:rPr lang="en-US" b="0" i="1" smtClean="0">
                                  <a:latin typeface="Cambria Math"/>
                                </a:rPr>
                                <m:t> −$15,052 </m:t>
                              </m:r>
                              <m:r>
                                <m:rPr>
                                  <m:sty m:val="p"/>
                                </m:rPr>
                                <a:rPr lang="en-US" b="0" i="0" smtClean="0">
                                  <a:latin typeface="Cambria Math"/>
                                </a:rPr>
                                <m:t>billion</m:t>
                              </m:r>
                            </m:num>
                            <m:den>
                              <m:r>
                                <a:rPr lang="en-US" b="0" i="1" smtClean="0">
                                  <a:latin typeface="Cambria Math"/>
                                </a:rPr>
                                <m:t>$15,052 </m:t>
                              </m:r>
                              <m:r>
                                <m:rPr>
                                  <m:sty m:val="p"/>
                                </m:rPr>
                                <a:rPr lang="en-US" b="0" i="0" smtClean="0">
                                  <a:latin typeface="Cambria Math"/>
                                </a:rPr>
                                <m:t>billion</m:t>
                              </m:r>
                            </m:den>
                          </m:f>
                        </m:e>
                      </m:d>
                      <m:r>
                        <a:rPr lang="en-US" i="1">
                          <a:latin typeface="Cambria Math"/>
                          <a:ea typeface="Cambria Math"/>
                        </a:rPr>
                        <m:t>×</m:t>
                      </m:r>
                      <m:r>
                        <a:rPr lang="en-US" b="0" i="1" smtClean="0">
                          <a:latin typeface="Cambria Math"/>
                          <a:ea typeface="Cambria Math"/>
                        </a:rPr>
                        <m:t>100=2.8%</m:t>
                      </m:r>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3428999" y="2438400"/>
                <a:ext cx="5373843" cy="714683"/>
              </a:xfrm>
              <a:prstGeom prst="rect">
                <a:avLst/>
              </a:prstGeom>
              <a:blipFill rotWithShape="1">
                <a:blip r:embed="rId2"/>
                <a:stretch>
                  <a:fillRect/>
                </a:stretch>
              </a:blipFill>
            </p:spPr>
            <p:txBody>
              <a:bodyPr/>
              <a:lstStyle/>
              <a:p>
                <a:r>
                  <a:rPr lang="en-US">
                    <a:noFill/>
                  </a:rPr>
                  <a:t> </a:t>
                </a:r>
              </a:p>
            </p:txBody>
          </p:sp>
        </mc:Fallback>
      </mc:AlternateContent>
      <p:sp>
        <p:nvSpPr>
          <p:cNvPr id="9" name="Rectangle 5"/>
          <p:cNvSpPr>
            <a:spLocks noChangeArrowheads="1"/>
          </p:cNvSpPr>
          <p:nvPr/>
        </p:nvSpPr>
        <p:spPr bwMode="auto">
          <a:xfrm>
            <a:off x="446088" y="3505200"/>
            <a:ext cx="8240712" cy="914400"/>
          </a:xfrm>
          <a:prstGeom prst="rect">
            <a:avLst/>
          </a:prstGeom>
          <a:noFill/>
          <a:ln w="9525">
            <a:noFill/>
            <a:miter lim="800000"/>
            <a:headEnd/>
            <a:tailEnd/>
          </a:ln>
        </p:spPr>
        <p:txBody>
          <a:bodyPr/>
          <a:lstStyle/>
          <a:p>
            <a:pPr>
              <a:spcBef>
                <a:spcPts val="0"/>
              </a:spcBef>
              <a:spcAft>
                <a:spcPts val="1200"/>
              </a:spcAft>
            </a:pPr>
            <a:r>
              <a:rPr lang="en-US" sz="2200" b="0" dirty="0"/>
              <a:t>Over periods of a few years, we can average the growth rates to find the approximate annual rate of growth.</a:t>
            </a:r>
          </a:p>
        </p:txBody>
      </p:sp>
      <p:graphicFrame>
        <p:nvGraphicFramePr>
          <p:cNvPr id="7" name="Group 47"/>
          <p:cNvGraphicFramePr>
            <a:graphicFrameLocks/>
          </p:cNvGraphicFramePr>
          <p:nvPr>
            <p:extLst>
              <p:ext uri="{D42A27DB-BD31-4B8C-83A1-F6EECF244321}">
                <p14:modId xmlns:p14="http://schemas.microsoft.com/office/powerpoint/2010/main" val="4121306256"/>
              </p:ext>
            </p:extLst>
          </p:nvPr>
        </p:nvGraphicFramePr>
        <p:xfrm>
          <a:off x="661988" y="4508500"/>
          <a:ext cx="2418398" cy="1836420"/>
        </p:xfrm>
        <a:graphic>
          <a:graphicData uri="http://schemas.openxmlformats.org/drawingml/2006/table">
            <a:tbl>
              <a:tblPr/>
              <a:tblGrid>
                <a:gridCol w="871855">
                  <a:extLst>
                    <a:ext uri="{9D8B030D-6E8A-4147-A177-3AD203B41FA5}">
                      <a16:colId xmlns:a16="http://schemas.microsoft.com/office/drawing/2014/main" val="20000"/>
                    </a:ext>
                  </a:extLst>
                </a:gridCol>
                <a:gridCol w="1546543">
                  <a:extLst>
                    <a:ext uri="{9D8B030D-6E8A-4147-A177-3AD203B41FA5}">
                      <a16:colId xmlns:a16="http://schemas.microsoft.com/office/drawing/2014/main" val="20001"/>
                    </a:ext>
                  </a:extLst>
                </a:gridCol>
              </a:tblGrid>
              <a:tr h="342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Year</a:t>
                      </a:r>
                    </a:p>
                  </a:txBody>
                  <a:tcPr anchor="ctr" horzOverflow="overflow">
                    <a:lnL cap="flat">
                      <a:noFill/>
                    </a:lnL>
                    <a:lnR>
                      <a:noFill/>
                    </a:lnR>
                    <a:lnT w="28575" cap="flat" cmpd="sng" algn="ctr">
                      <a:no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Growth in real GDP</a:t>
                      </a:r>
                    </a:p>
                  </a:txBody>
                  <a:tcPr anchor="b" horzOverflow="overflow">
                    <a:lnL>
                      <a:noFill/>
                    </a:lnL>
                    <a:lnR>
                      <a:noFill/>
                    </a:lnR>
                    <a:lnT w="28575" cap="flat" cmpd="sng" algn="ctr">
                      <a:no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2010</a:t>
                      </a:r>
                    </a:p>
                  </a:txBody>
                  <a:tcPr anchor="ct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2.5%</a:t>
                      </a:r>
                    </a:p>
                  </a:txBody>
                  <a:tcPr anchor="ctr"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2011</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1.8%</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2012</a:t>
                      </a:r>
                    </a:p>
                  </a:txBody>
                  <a:tcPr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2.8%</a:t>
                      </a:r>
                    </a:p>
                  </a:txBody>
                  <a:tcPr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10" name="TextBox 9"/>
              <p:cNvSpPr txBox="1"/>
              <p:nvPr/>
            </p:nvSpPr>
            <p:spPr>
              <a:xfrm>
                <a:off x="3892170" y="5334000"/>
                <a:ext cx="3140603"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a:rPr>
                            <m:t>2.5%+1.8%+2.8%</m:t>
                          </m:r>
                        </m:num>
                        <m:den>
                          <m:r>
                            <a:rPr lang="en-US" b="0" i="1" smtClean="0">
                              <a:latin typeface="Cambria Math"/>
                            </a:rPr>
                            <m:t>3</m:t>
                          </m:r>
                        </m:den>
                      </m:f>
                      <m:r>
                        <a:rPr lang="en-US" b="0" i="1" smtClean="0">
                          <a:latin typeface="Cambria Math"/>
                        </a:rPr>
                        <m:t>=2.4%</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892170" y="5334000"/>
                <a:ext cx="3140603" cy="618311"/>
              </a:xfrm>
              <a:prstGeom prst="rect">
                <a:avLst/>
              </a:prstGeom>
              <a:blipFill rotWithShape="1">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6917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wipe(left)">
                                      <p:cBhvr>
                                        <p:cTn id="20" dur="500"/>
                                        <p:tgtEl>
                                          <p:spTgt spid="9">
                                            <p:txEl>
                                              <p:pRg st="0" end="0"/>
                                            </p:txEl>
                                          </p:spTgt>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1000"/>
                                        <p:tgtEl>
                                          <p:spTgt spid="7"/>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3" grpId="0"/>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rates over longer periods</a:t>
            </a:r>
          </a:p>
        </p:txBody>
      </p:sp>
      <p:sp>
        <p:nvSpPr>
          <p:cNvPr id="3" name="Text Placeholder 2"/>
          <p:cNvSpPr>
            <a:spLocks noGrp="1"/>
          </p:cNvSpPr>
          <p:nvPr>
            <p:ph type="body" sz="quarter" idx="11"/>
          </p:nvPr>
        </p:nvSpPr>
        <p:spPr>
          <a:xfrm>
            <a:off x="152400" y="838200"/>
            <a:ext cx="8839200" cy="4111668"/>
          </a:xfrm>
        </p:spPr>
        <p:txBody>
          <a:bodyPr/>
          <a:lstStyle/>
          <a:p>
            <a:pPr>
              <a:spcBef>
                <a:spcPts val="0"/>
              </a:spcBef>
              <a:spcAft>
                <a:spcPts val="1200"/>
              </a:spcAft>
            </a:pPr>
            <a:r>
              <a:rPr lang="en-US" dirty="0"/>
              <a:t>For longer time periods, we wouldn’t want to calculate each of the annual growth rates and then take an average in order to find the average annual growth rate; instead we would solve for the growth rate g, where:</a:t>
            </a:r>
          </a:p>
          <a:p>
            <a:pPr>
              <a:spcBef>
                <a:spcPts val="0"/>
              </a:spcBef>
              <a:spcAft>
                <a:spcPts val="1200"/>
              </a:spcAft>
            </a:pPr>
            <a:r>
              <a:rPr lang="en-US" dirty="0"/>
              <a:t>	</a:t>
            </a:r>
            <a:r>
              <a:rPr lang="en-US" i="1" dirty="0"/>
              <a:t>Previous real GDP </a:t>
            </a:r>
            <a:r>
              <a:rPr lang="en-US" dirty="0"/>
              <a:t>x (1+</a:t>
            </a:r>
            <a:r>
              <a:rPr lang="en-US" i="1" dirty="0"/>
              <a:t>g</a:t>
            </a:r>
            <a:r>
              <a:rPr lang="en-US" dirty="0"/>
              <a:t>)</a:t>
            </a:r>
            <a:r>
              <a:rPr lang="en-US" baseline="30000" dirty="0"/>
              <a:t>t</a:t>
            </a:r>
            <a:r>
              <a:rPr lang="en-US" dirty="0"/>
              <a:t> = </a:t>
            </a:r>
            <a:r>
              <a:rPr lang="en-US" i="1" dirty="0"/>
              <a:t>Current real GDP</a:t>
            </a:r>
          </a:p>
          <a:p>
            <a:pPr>
              <a:spcBef>
                <a:spcPts val="0"/>
              </a:spcBef>
              <a:spcAft>
                <a:spcPts val="1200"/>
              </a:spcAft>
            </a:pPr>
            <a:r>
              <a:rPr lang="en-US" dirty="0"/>
              <a:t>with t the number of time periods between the previous and current periods.</a:t>
            </a:r>
          </a:p>
          <a:p>
            <a:pPr>
              <a:spcBef>
                <a:spcPts val="0"/>
              </a:spcBef>
              <a:spcAft>
                <a:spcPts val="1200"/>
              </a:spcAft>
            </a:pPr>
            <a:endParaRPr lang="en-US" dirty="0"/>
          </a:p>
          <a:p>
            <a:pPr>
              <a:spcBef>
                <a:spcPts val="0"/>
              </a:spcBef>
              <a:spcAft>
                <a:spcPts val="1200"/>
              </a:spcAft>
            </a:pPr>
            <a:r>
              <a:rPr lang="en-US" dirty="0"/>
              <a:t>A useful shortcut called the </a:t>
            </a:r>
            <a:r>
              <a:rPr lang="en-US" i="1" dirty="0"/>
              <a:t>Rule of 70</a:t>
            </a:r>
            <a:r>
              <a:rPr lang="en-US" dirty="0"/>
              <a:t> can help us to determine how long it will take for an economic variable to double:</a:t>
            </a:r>
          </a:p>
        </p:txBody>
      </p:sp>
      <mc:AlternateContent xmlns:mc="http://schemas.openxmlformats.org/markup-compatibility/2006" xmlns:a14="http://schemas.microsoft.com/office/drawing/2010/main">
        <mc:Choice Requires="a14">
          <p:sp>
            <p:nvSpPr>
              <p:cNvPr id="5" name="TextBox 4"/>
              <p:cNvSpPr txBox="1"/>
              <p:nvPr/>
            </p:nvSpPr>
            <p:spPr>
              <a:xfrm>
                <a:off x="2057400" y="4949868"/>
                <a:ext cx="4423006"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a:rPr>
                        <m:t>Number</m:t>
                      </m:r>
                      <m:r>
                        <a:rPr lang="en-US" b="0" i="0" smtClean="0">
                          <a:latin typeface="Cambria Math"/>
                        </a:rPr>
                        <m:t> </m:t>
                      </m:r>
                      <m:r>
                        <m:rPr>
                          <m:sty m:val="p"/>
                        </m:rPr>
                        <a:rPr lang="en-US" b="0" i="0" smtClean="0">
                          <a:latin typeface="Cambria Math"/>
                        </a:rPr>
                        <m:t>of</m:t>
                      </m:r>
                      <m:r>
                        <a:rPr lang="en-US" b="0" i="0" smtClean="0">
                          <a:latin typeface="Cambria Math"/>
                        </a:rPr>
                        <m:t> </m:t>
                      </m:r>
                      <m:r>
                        <m:rPr>
                          <m:sty m:val="p"/>
                        </m:rPr>
                        <a:rPr lang="en-US" b="0" i="0" smtClean="0">
                          <a:latin typeface="Cambria Math"/>
                        </a:rPr>
                        <m:t>years</m:t>
                      </m:r>
                      <m:r>
                        <a:rPr lang="en-US" b="0" i="0" smtClean="0">
                          <a:latin typeface="Cambria Math"/>
                        </a:rPr>
                        <m:t> </m:t>
                      </m:r>
                      <m:r>
                        <m:rPr>
                          <m:sty m:val="p"/>
                        </m:rPr>
                        <a:rPr lang="en-US" b="0" i="0" smtClean="0">
                          <a:latin typeface="Cambria Math"/>
                        </a:rPr>
                        <m:t>to</m:t>
                      </m:r>
                      <m:r>
                        <a:rPr lang="en-US" b="0" i="0" smtClean="0">
                          <a:latin typeface="Cambria Math"/>
                        </a:rPr>
                        <m:t> </m:t>
                      </m:r>
                      <m:r>
                        <m:rPr>
                          <m:sty m:val="p"/>
                        </m:rPr>
                        <a:rPr lang="en-US" b="0" i="0" smtClean="0">
                          <a:latin typeface="Cambria Math"/>
                        </a:rPr>
                        <m:t>double</m:t>
                      </m:r>
                      <m:r>
                        <a:rPr lang="en-US" b="0" i="0" smtClean="0">
                          <a:latin typeface="Cambria Math"/>
                        </a:rPr>
                        <m:t>= </m:t>
                      </m:r>
                      <m:f>
                        <m:fPr>
                          <m:ctrlPr>
                            <a:rPr lang="en-US" b="0" i="1" smtClean="0">
                              <a:latin typeface="Cambria Math" panose="02040503050406030204" pitchFamily="18" charset="0"/>
                            </a:rPr>
                          </m:ctrlPr>
                        </m:fPr>
                        <m:num>
                          <m:r>
                            <a:rPr lang="en-US" b="0" i="0" smtClean="0">
                              <a:latin typeface="Cambria Math"/>
                            </a:rPr>
                            <m:t>70</m:t>
                          </m:r>
                        </m:num>
                        <m:den>
                          <m:r>
                            <m:rPr>
                              <m:sty m:val="p"/>
                            </m:rPr>
                            <a:rPr lang="en-US" b="0" i="0" smtClean="0">
                              <a:latin typeface="Cambria Math"/>
                            </a:rPr>
                            <m:t>Growth</m:t>
                          </m:r>
                          <m:r>
                            <a:rPr lang="en-US" b="0" i="0" smtClean="0">
                              <a:latin typeface="Cambria Math"/>
                            </a:rPr>
                            <m:t> </m:t>
                          </m:r>
                          <m:r>
                            <m:rPr>
                              <m:sty m:val="p"/>
                            </m:rPr>
                            <a:rPr lang="en-US" b="0" i="0" smtClean="0">
                              <a:latin typeface="Cambria Math"/>
                            </a:rPr>
                            <m:t>rate</m:t>
                          </m:r>
                        </m:den>
                      </m:f>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057400" y="4949868"/>
                <a:ext cx="4423006" cy="612732"/>
              </a:xfrm>
              <a:prstGeom prst="rect">
                <a:avLst/>
              </a:prstGeom>
              <a:blipFill rotWithShape="1">
                <a:blip r:embed="rId2"/>
                <a:stretch>
                  <a:fillRect/>
                </a:stretch>
              </a:blipFill>
            </p:spPr>
            <p:txBody>
              <a:bodyPr/>
              <a:lstStyle/>
              <a:p>
                <a:r>
                  <a:rPr lang="en-US">
                    <a:noFill/>
                  </a:rPr>
                  <a:t> </a:t>
                </a:r>
              </a:p>
            </p:txBody>
          </p:sp>
        </mc:Fallback>
      </mc:AlternateContent>
      <p:sp>
        <p:nvSpPr>
          <p:cNvPr id="4" name="Text Placeholder 2"/>
          <p:cNvSpPr txBox="1">
            <a:spLocks/>
          </p:cNvSpPr>
          <p:nvPr/>
        </p:nvSpPr>
        <p:spPr>
          <a:xfrm>
            <a:off x="152400" y="5638800"/>
            <a:ext cx="8839200" cy="838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spcAft>
                <a:spcPts val="1200"/>
              </a:spcAft>
            </a:pPr>
            <a:r>
              <a:rPr lang="en-US" kern="0" dirty="0"/>
              <a:t>So if the growth rate is 5%, it will take about 14 years for the variable to double.</a:t>
            </a:r>
          </a:p>
          <a:p>
            <a:endParaRPr lang="en-US" kern="0" dirty="0"/>
          </a:p>
        </p:txBody>
      </p:sp>
    </p:spTree>
    <p:extLst>
      <p:ext uri="{BB962C8B-B14F-4D97-AF65-F5344CB8AC3E}">
        <p14:creationId xmlns:p14="http://schemas.microsoft.com/office/powerpoint/2010/main" val="3182872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left)">
                                      <p:cBhvr>
                                        <p:cTn id="20" dur="500"/>
                                        <p:tgtEl>
                                          <p:spTgt spid="3">
                                            <p:txEl>
                                              <p:pRg st="4" end="4"/>
                                            </p:txEl>
                                          </p:spTgt>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500"/>
                                        <p:tgtEl>
                                          <p:spTgt spid="5"/>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riginal">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nSpc>
            <a:spcPts val="2400"/>
          </a:lnSpc>
          <a:defRPr b="1" dirty="0">
            <a:solidFill>
              <a:srgbClr val="7B0046"/>
            </a:solidFill>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39824</TotalTime>
  <Words>4409</Words>
  <Application>Microsoft Office PowerPoint</Application>
  <PresentationFormat>On-screen Show (4:3)</PresentationFormat>
  <Paragraphs>382</Paragraphs>
  <Slides>44</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Cambria Math</vt:lpstr>
      <vt:lpstr>Futura Md BT</vt:lpstr>
      <vt:lpstr>Times New Roman</vt:lpstr>
      <vt:lpstr>original</vt:lpstr>
      <vt:lpstr>PowerPoint Presentation</vt:lpstr>
      <vt:lpstr>Economic Growth, the Financial System, and Business Cycles</vt:lpstr>
      <vt:lpstr>Obtaining economic growth</vt:lpstr>
      <vt:lpstr>Long-Run Economic Growth</vt:lpstr>
      <vt:lpstr>Long-run economic growth</vt:lpstr>
      <vt:lpstr>Economic prosperity and health</vt:lpstr>
      <vt:lpstr>Economic prosperity and health</vt:lpstr>
      <vt:lpstr>Calculating growth rates</vt:lpstr>
      <vt:lpstr>Growth rates over longer periods</vt:lpstr>
      <vt:lpstr>What determines the rate of long-run growth?</vt:lpstr>
      <vt:lpstr>Factors affecting labor productivity growth</vt:lpstr>
      <vt:lpstr>Can India sustain its rapid growth?</vt:lpstr>
      <vt:lpstr>Potential GDP</vt:lpstr>
      <vt:lpstr>Actual and potential GDP in the United States</vt:lpstr>
      <vt:lpstr>Saving, Investment, and the Financial System</vt:lpstr>
      <vt:lpstr>The financial system</vt:lpstr>
      <vt:lpstr>Financial markets and financial intermediaries</vt:lpstr>
      <vt:lpstr>Three key services of the financial system</vt:lpstr>
      <vt:lpstr>The macroeconomics of savings and investment</vt:lpstr>
      <vt:lpstr>Savings</vt:lpstr>
      <vt:lpstr>Savings equals investment</vt:lpstr>
      <vt:lpstr>Ebenezer Scrooge: accidental promoter of economic growth?</vt:lpstr>
      <vt:lpstr>The market for loanable funds</vt:lpstr>
      <vt:lpstr>The market for loanable funds</vt:lpstr>
      <vt:lpstr>An increase in the demand for loanable funds</vt:lpstr>
      <vt:lpstr>Crowding out in the market for loanable funds</vt:lpstr>
      <vt:lpstr>How important is crowding out?</vt:lpstr>
      <vt:lpstr>Summary of the loanable funds model</vt:lpstr>
      <vt:lpstr>Summary of the loanable funds model—continued</vt:lpstr>
      <vt:lpstr>The Business Cycle</vt:lpstr>
      <vt:lpstr>An idealized business cycle</vt:lpstr>
      <vt:lpstr>An actual business cycle</vt:lpstr>
      <vt:lpstr>How do we know when the economy is in a recession?</vt:lpstr>
      <vt:lpstr>Can a recession be a good time to expand?</vt:lpstr>
      <vt:lpstr>Effects of business cycles on firms</vt:lpstr>
      <vt:lpstr>The effect of the business cycle on Whirlpool</vt:lpstr>
      <vt:lpstr>The effect of the business cycle on inflation</vt:lpstr>
      <vt:lpstr>The effect of recessions on the inflation rate</vt:lpstr>
      <vt:lpstr>The effect of the business cycle on unemployment</vt:lpstr>
      <vt:lpstr>Fluctuations in real GDP</vt:lpstr>
      <vt:lpstr>Is the “Great Moderation” over?</vt:lpstr>
      <vt:lpstr>Explaining the Great Moderation</vt:lpstr>
      <vt:lpstr>Explaining the Great Moderation—continued</vt:lpstr>
      <vt:lpstr>Common misconceptions to avoid</vt:lpstr>
    </vt:vector>
  </TitlesOfParts>
  <Manager>David Alexander</Manager>
  <Company>Pearson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Edition</dc:title>
  <dc:subject>Economics</dc:subject>
  <dc:creator>Paul M Holmes, SUNY Fredonia</dc:creator>
  <cp:lastModifiedBy>Alethia Spencer</cp:lastModifiedBy>
  <cp:revision>1555</cp:revision>
  <cp:lastPrinted>2012-08-26T22:27:34Z</cp:lastPrinted>
  <dcterms:created xsi:type="dcterms:W3CDTF">2010-11-05T19:39:20Z</dcterms:created>
  <dcterms:modified xsi:type="dcterms:W3CDTF">2021-07-10T14:01:32Z</dcterms:modified>
</cp:coreProperties>
</file>